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21"/>
  </p:notesMasterIdLst>
  <p:sldIdLst>
    <p:sldId id="412" r:id="rId3"/>
    <p:sldId id="291" r:id="rId4"/>
    <p:sldId id="428" r:id="rId5"/>
    <p:sldId id="413" r:id="rId6"/>
    <p:sldId id="417" r:id="rId7"/>
    <p:sldId id="416" r:id="rId8"/>
    <p:sldId id="415" r:id="rId9"/>
    <p:sldId id="414" r:id="rId10"/>
    <p:sldId id="418" r:id="rId11"/>
    <p:sldId id="419" r:id="rId12"/>
    <p:sldId id="420" r:id="rId13"/>
    <p:sldId id="422" r:id="rId14"/>
    <p:sldId id="423" r:id="rId15"/>
    <p:sldId id="424" r:id="rId16"/>
    <p:sldId id="425" r:id="rId17"/>
    <p:sldId id="426" r:id="rId18"/>
    <p:sldId id="427" r:id="rId19"/>
    <p:sldId id="421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39" autoAdjust="0"/>
    <p:restoredTop sz="94660"/>
  </p:normalViewPr>
  <p:slideViewPr>
    <p:cSldViewPr snapToGrid="0">
      <p:cViewPr varScale="1">
        <p:scale>
          <a:sx n="60" d="100"/>
          <a:sy n="60" d="100"/>
        </p:scale>
        <p:origin x="34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4T08:40:07.373"/>
    </inkml:context>
    <inkml:brush xml:id="br0">
      <inkml:brushProperty name="width" value="0.35" units="cm"/>
      <inkml:brushProperty name="height" value="0.35" units="cm"/>
      <inkml:brushProperty name="color" value="#1C1C1C"/>
    </inkml:brush>
  </inkml:definitions>
  <inkml:trace contextRef="#ctx0" brushRef="#br0">511 419 24575,'-1'-14'0,"-1"0"0,0 0 0,-1 1 0,0-1 0,-1 1 0,-1 0 0,0 0 0,-1 0 0,-8-13 0,9 14 0,1 1 0,-1-1 0,-3-18 0,5 19 0,0 0 0,0 0 0,-8-14 0,9 21 0,-1-1 0,1 1 0,-1 0 0,0 0 0,-1 1 0,1-1 0,-1 1 0,1-1 0,-1 1 0,0 0 0,-7-3 0,-15-11 0,-1 3 0,-1 0 0,0 1 0,-1 2 0,-42-11 0,56 19 0,5 1 0,0 0 0,-1 0 0,1 1 0,-1 0 0,-19 2 0,27-1 0,0 1 0,0 0 0,-1 0 0,1 0 0,0 0 0,0 1 0,1-1 0,-1 1 0,0 0 0,0 0 0,1 0 0,-1 0 0,1 0 0,0 0 0,-1 1 0,1-1 0,0 1 0,0-1 0,1 1 0,-1 0 0,1 0 0,-1 0 0,-1 5 0,1-3 0,0 1 0,0-1 0,1 1 0,-1-1 0,1 1 0,0 0 0,1 0 0,0 0 0,0 0 0,0-1 0,0 1 0,1 0 0,0 0 0,2 7 0,0-5 0,1 0 0,0 0 0,0 0 0,1 0 0,0-1 0,0 1 0,1-1 0,9 9 0,-6-8 0,1 0 0,0-1 0,0 0 0,1-1 0,-1 0 0,1-1 0,1 0 0,-1 0 0,1-1 0,20 3 0,-32-7 0,1 0 0,-1 0 0,1 0 0,-1 0 0,0 0 0,1 0 0,-1 1 0,1-1 0,-1 0 0,0 0 0,1 0 0,-1 0 0,1 0 0,-1 1 0,0-1 0,1 0 0,-1 0 0,0 0 0,1 1 0,-1-1 0,0 0 0,0 1 0,1-1 0,-1 0 0,0 1 0,0-1 0,1 0 0,-1 1 0,0-1 0,0 0 0,0 1 0,0-1 0,1 1 0,-13 7 0,-21 1 0,0-3-455,0-1 0,-56 1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4T08:46:41.396"/>
    </inkml:context>
    <inkml:brush xml:id="br0">
      <inkml:brushProperty name="width" value="0.35" units="cm"/>
      <inkml:brushProperty name="height" value="0.35" units="cm"/>
      <inkml:brushProperty name="color" value="#1C1C1C"/>
    </inkml:brush>
  </inkml:definitions>
  <inkml:trace contextRef="#ctx0" brushRef="#br0">1 1 24575,'-1'0'-8191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4T08:43:02.823"/>
    </inkml:context>
    <inkml:brush xml:id="br0">
      <inkml:brushProperty name="width" value="0.35" units="cm"/>
      <inkml:brushProperty name="height" value="0.35" units="cm"/>
      <inkml:brushProperty name="color" value="#1C1C1C"/>
    </inkml:brush>
  </inkml:definitions>
  <inkml:trace contextRef="#ctx0" brushRef="#br0">0 1 24575,'0'257'0,"0"-255"0,0 0 0,0 0 0,0 1 0,0-1 0,1 0 0,-1 0 0,1 0 0,-1 0 0,1 0 0,0 1 0,0-1 0,-1 0 0,1-1 0,1 1 0,-1 0 0,0 0 0,0 0 0,1-1 0,-1 1 0,1 0 0,0-1 0,-1 0 0,4 3 0,-3-4 0,0 1 0,0-1 0,1 0 0,-1 1 0,0-1 0,0 0 0,1 0 0,-1-1 0,0 1 0,1 0 0,-1-1 0,0 1 0,0-1 0,0 0 0,1 0 0,-1 0 0,0 0 0,0 0 0,0 0 0,0 0 0,-1-1 0,3-1 0,4-5 0,0 0 0,0 0 0,-1-1 0,-1 0 0,1 0 0,-1 0 0,-1-1 0,0 0 0,0 0 0,-1 0 0,4-18 0,16-30 0,-21 53 0,1 0 0,0 0 0,0 0 0,1 1 0,-1-1 0,1 1 0,0 0 0,0 1 0,0-1 0,1 1 0,-1 0 0,1 1 0,0-1 0,0 1 0,0 0 0,0 0 0,0 1 0,0 0 0,0 0 0,0 0 0,1 1 0,8 0 0,-12 2 0,-1-1 0,1 1 0,0-1 0,-1 1 0,1 0 0,-1 0 0,1 0 0,-1 0 0,0 1 0,0-1 0,0 1 0,0-1 0,-1 1 0,1-1 0,-1 1 0,1 0 0,-1 0 0,0 0 0,0 0 0,0 0 0,0 0 0,-1 0 0,1 5 0,1 10 0,0-1 0,-1 31 0,-1-44 0,0 2 0,0 1 0,0-1 0,1 1 0,-1-1 0,1 1 0,1-1 0,0 0 0,-1 1 0,2-1 0,4 10 0,-5-13 0,0 0 0,1 0 0,-1 0 0,1-1 0,0 1 0,0-1 0,0 1 0,0-1 0,0 0 0,0 0 0,0 0 0,1-1 0,-1 1 0,1-1 0,-1 0 0,1 0 0,0 0 0,-1 0 0,7 0 0,-8-1-97,0 0-1,0 1 1,0-1-1,0 0 1,0-1-1,0 1 1,0 0-1,0 0 1,0-1-1,-1 0 1,1 1-1,0-1 0,2-1 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4T08:43:06.242"/>
    </inkml:context>
    <inkml:brush xml:id="br0">
      <inkml:brushProperty name="width" value="0.35" units="cm"/>
      <inkml:brushProperty name="height" value="0.35" units="cm"/>
      <inkml:brushProperty name="color" value="#1C1C1C"/>
    </inkml:brush>
  </inkml:definitions>
  <inkml:trace contextRef="#ctx0" brushRef="#br0">1 0 24575,'-1'73'0,"3"77"0,-1-144 0,0-1 0,0 0 0,1 1 0,0-1 0,0 0 0,0 0 0,1 0 0,-1 0 0,7 7 0,32 39 0,-40-51 0,1 3 0,1 0 0,0 0 0,1-1 0,-1 1 0,0-1 0,1 0 0,-1 0 0,1 0 0,-1-1 0,1 1 0,0-1 0,0 0 0,0 0 0,0 0 0,0 0 0,0-1 0,0 0 0,0 1 0,0-1 0,0-1 0,0 1 0,0-1 0,0 0 0,5-1 0,1-1 0,0-1 0,0 0 0,-1 0 0,1-1 0,-1-1 0,0 1 0,-1-1 0,12-10 0,-17 11 0,1 1 0,-1-1 0,1 1 0,-1-1 0,-1 0 0,1 0 0,-1 0 0,0-1 0,0 1 0,0-1 0,-1 1 0,0-1 0,0 1 0,0-1 0,-1-8 0,1 5 0,0-1 0,1 1 0,0 0 0,5-15 0,-6 23 0,-1 1 0,0-1 0,1 0 0,-1 0 0,0 0 0,1 0 0,-1 0 0,1 0 0,-1 0 0,1 0 0,0 1 0,-1-1 0,1 0 0,0 0 0,-1 1 0,1-1 0,0 1 0,0-1 0,0 1 0,0-1 0,0 1 0,0-1 0,-1 1 0,1 0 0,0-1 0,0 1 0,0 0 0,2 0 0,-1 0 0,-1 1 0,1-1 0,0 1 0,-1 0 0,1 0 0,-1 0 0,1 0 0,-1 0 0,0 0 0,1 0 0,-1 0 0,0 0 0,0 1 0,2 2 0,3 4 0,-1 0 0,0 0 0,-1 1 0,7 18 0,-5-9 0,16 44 0,-20-57 0,0-1 0,1 1 0,0 0 0,0-1 0,0 0 0,1 0 0,-1 0 0,1 0 0,0-1 0,6 5 0,45 30-1365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4T08:46:11.128"/>
    </inkml:context>
    <inkml:brush xml:id="br0">
      <inkml:brushProperty name="width" value="0.35" units="cm"/>
      <inkml:brushProperty name="height" value="0.35" units="cm"/>
      <inkml:brushProperty name="color" value="#1C1C1C"/>
    </inkml:brush>
  </inkml:definitions>
  <inkml:trace contextRef="#ctx0" brushRef="#br0">30 0 24575,'-8'27'0,"0"-8"0,3 16 0,1 0 0,1 0 0,2 1 0,1-1 0,3 0 0,0 0 0,15 61 0,-14-83 0,0 0 0,1 0 0,1-1 0,0 1 0,1-1 0,0 0 0,1-1 0,0 0 0,1 0 0,17 15 0,-24-23 0,1-1 0,0 1 0,0-1 0,0 0 0,0 0 0,0 0 0,0 0 0,0-1 0,1 1 0,-1-1 0,1 0 0,-1 0 0,1 0 0,0-1 0,-1 1 0,1-1 0,0 0 0,-1 0 0,1 0 0,0 0 0,-1 0 0,1-1 0,-1 0 0,1 0 0,0 0 0,-1 0 0,0 0 0,1-1 0,-1 0 0,0 0 0,0 1 0,0-2 0,0 1 0,0 0 0,0-1 0,-1 1 0,5-6 0,4-4 34,-2-1 1,0 1-1,0-1 0,-1-1 0,-1 0 0,0 0 0,-1 0 0,0-1 0,4-21 1,-4 8-377,-1 0 1,-1-1 0,-2 1-1,-1-34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4T08:46:18.205"/>
    </inkml:context>
    <inkml:brush xml:id="br0">
      <inkml:brushProperty name="width" value="0.35" units="cm"/>
      <inkml:brushProperty name="height" value="0.35" units="cm"/>
      <inkml:brushProperty name="color" value="#1C1C1C"/>
    </inkml:brush>
  </inkml:definitions>
  <inkml:trace contextRef="#ctx0" brushRef="#br0">0 1 24575,'0'0'-8191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4T08:46:38.668"/>
    </inkml:context>
    <inkml:brush xml:id="br0">
      <inkml:brushProperty name="width" value="0.35" units="cm"/>
      <inkml:brushProperty name="height" value="0.35" units="cm"/>
      <inkml:brushProperty name="color" value="#1C1C1C"/>
    </inkml:brush>
  </inkml:definitions>
  <inkml:trace contextRef="#ctx0" brushRef="#br0">1 0 24575,'-1'0'-8191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4T08:46:39.828"/>
    </inkml:context>
    <inkml:brush xml:id="br0">
      <inkml:brushProperty name="width" value="0.35" units="cm"/>
      <inkml:brushProperty name="height" value="0.35" units="cm"/>
      <inkml:brushProperty name="color" value="#1C1C1C"/>
    </inkml:brush>
  </inkml:definitions>
  <inkml:trace contextRef="#ctx0" brushRef="#br0">1 1 24575,'-1'0'-8191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4T08:46:40.511"/>
    </inkml:context>
    <inkml:brush xml:id="br0">
      <inkml:brushProperty name="width" value="0.35" units="cm"/>
      <inkml:brushProperty name="height" value="0.35" units="cm"/>
      <inkml:brushProperty name="color" value="#1C1C1C"/>
    </inkml:brush>
  </inkml:definitions>
  <inkml:trace contextRef="#ctx0" brushRef="#br0">0 1 24575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4T08:46:40.987"/>
    </inkml:context>
    <inkml:brush xml:id="br0">
      <inkml:brushProperty name="width" value="0.35" units="cm"/>
      <inkml:brushProperty name="height" value="0.35" units="cm"/>
      <inkml:brushProperty name="color" value="#1C1C1C"/>
    </inkml:brush>
  </inkml:definitions>
  <inkml:trace contextRef="#ctx0" brushRef="#br0">0 1 24575,'0'0'-8191</inkml:trace>
</inkml:ink>
</file>

<file path=ppt/media/image1.png>
</file>

<file path=ppt/media/image10.png>
</file>

<file path=ppt/media/image11.jpe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jp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3F169A-2F5B-49AD-8503-60EE1AA6C3A1}" type="datetimeFigureOut">
              <a:rPr lang="zh-CN" altLang="en-US" smtClean="0"/>
              <a:t>2025/5/14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0735B3-4953-4B62-8A2C-AFACA2F2D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5036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02DA9-F637-CB4D-BC72-92066AEB9C9A}" type="slidenum">
              <a:rPr lang="en-US" smtClean="0"/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B30030-855C-6A52-0E9D-3F9FED9F79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27D2354-BFEB-714E-BAC9-6BD819E3BE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DB4A6AD-654A-6731-8A8F-66E5CF492E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A04956-3A60-E3EE-18CC-783DB0CA5B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FE74B6-F93C-4D90-BE1A-7EFEDB35C0D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65949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C343D5-F953-36D9-33BD-1CCA4965F8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09D7A6A-8026-B31A-20BE-E275753192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B1F59B2-BA84-3FA2-6982-C71C2C8653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7E06923-2482-59AA-2217-BF4FA824F5E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DB02DA9-F637-CB4D-BC72-92066AEB9C9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+mn-ea"/>
                <a:cs typeface="+mn-cs"/>
              </a:r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93957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2BC45A-0358-45FF-C46B-4E38C52D3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690B3BA-C937-2E25-F46C-A321A7A3A6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A3296D8-18CB-6E1A-5714-65FD817966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845AE1E-359D-630B-0FCF-BE3D611E617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FE74B6-F93C-4D90-BE1A-7EFEDB35C0D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36443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3AF2AE-9058-E5E7-F639-F44BF0F8B3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CBED6E1-95CA-6CFD-999F-A64A2DD1E6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937EACC-BA58-C0D8-8C24-959EB88FB3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BAE88D5-5C69-8F70-8D41-0195A52316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FE74B6-F93C-4D90-BE1A-7EFEDB35C0D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62746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F1EF8E-2B05-3771-F3B4-B187E1657E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061356E-8D81-615E-9C72-BFB292A4F8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ACFE1C3-079E-AF65-7F76-D302764150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DB5422F-1FA8-2405-783E-5CD204D1FE4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FE74B6-F93C-4D90-BE1A-7EFEDB35C0D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09487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533D11-2CD7-CFC1-146E-50BEE14BD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825237C-CC65-ED75-33BD-A4E112FFCB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0C5F01D-715A-39FF-6293-0D9BC46CA1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EDDFEA9-36DA-222A-F26E-1E326CA5F54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FE74B6-F93C-4D90-BE1A-7EFEDB35C0D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6946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6D87AC-B7CA-C47E-0C3A-8D494E4954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38F9E34-E4B8-6613-0851-F516E0A386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6ED08B6-3D93-2780-59DB-301B16A2A6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A0571B4-B8C9-33C4-BF54-7E9FAB4699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DB02DA9-F637-CB4D-BC72-92066AEB9C9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+mn-ea"/>
                <a:cs typeface="+mn-cs"/>
              </a:r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25084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CA2A97-BA45-484C-9D89-374C84B029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451E4E5-561D-8F35-5FC1-6494B48C3C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3667312-83CF-8662-8A30-2BCE13C498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807866D-6EA7-B34D-BC27-29011A1DAC1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FE74B6-F93C-4D90-BE1A-7EFEDB35C0D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45435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02DA9-F637-CB4D-BC72-92066AEB9C9A}" type="slidenum">
              <a:rPr lang="en-US" smtClean="0"/>
              <a:t>18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DB02DA9-F637-CB4D-BC72-92066AEB9C9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+mn-ea"/>
                <a:cs typeface="+mn-cs"/>
              </a:r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4AA27A-B8D9-C7FA-444A-63FFB0EE6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EA57314-150C-8396-E14A-80AD25F3AE9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8F68EAD-4F4C-F786-F55F-6E2298760F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8E20C6F-3BFE-E1EB-E124-CB1F6E5F3A2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FE74B6-F93C-4D90-BE1A-7EFEDB35C0D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710596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9165BF-DCDC-DAA0-60E8-D11F5526C6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D6A21E0-6069-31F4-58BC-0B8FCDDBEC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9B2FC2C-0233-DC72-65EB-F47579D4EF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B0BD96A-8FEF-C31A-29D1-F06C1F736EC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DB02DA9-F637-CB4D-BC72-92066AEB9C9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+mn-ea"/>
                <a:cs typeface="+mn-cs"/>
              </a:r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81397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BD38C1-9A13-8C0C-FA1B-A8D82C7183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890AB96-50FC-FAED-E3C3-B90F3F0424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D474769-96F6-6EE8-8A34-E085EF655B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10CCF9-B318-D171-B4B4-F398A216ABF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FE74B6-F93C-4D90-BE1A-7EFEDB35C0D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54084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3F3F27-EB67-A9ED-44AA-B0B51554EE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9934A0E-7A4F-79FC-1374-228693884F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56DA9A0-AFFB-7306-5ED2-261ED94A54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B1BBF23-0897-D471-43A1-5830B573D33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FE74B6-F93C-4D90-BE1A-7EFEDB35C0D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80402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6E8BD5-7981-305F-CB22-0A0836A533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7EF3F8E-00A5-F71D-BCCC-243E28C7F6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D893697-717F-403F-DEFE-BDE006B7D8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A6C2194-8A18-B9DA-303C-D48B95A691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FE74B6-F93C-4D90-BE1A-7EFEDB35C0D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37245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FE74B6-F93C-4D90-BE1A-7EFEDB35C0D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43738C-D505-2DE5-F157-3924B479F8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9427B39-4F2E-F492-DEC7-CA955BB661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26F20FA-E2E8-34DA-F66C-BDCB036B77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8DB7BE0-0063-9C4B-BA4E-91316C6899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DB02DA9-F637-CB4D-BC72-92066AEB9C9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+mn-ea"/>
                <a:cs typeface="+mn-cs"/>
              </a:r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2464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 descr="C:\Users\Administrator\Desktop\交通运输\零件\交通运输ppt 零件-05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2143116"/>
            <a:ext cx="12192001" cy="2560320"/>
          </a:xfrm>
          <a:prstGeom prst="rect">
            <a:avLst/>
          </a:prstGeom>
          <a:noFill/>
        </p:spPr>
      </p:pic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590584" y="2743195"/>
            <a:ext cx="7315179" cy="942982"/>
          </a:xfrm>
        </p:spPr>
        <p:txBody>
          <a:bodyPr anchor="t">
            <a:noAutofit/>
          </a:bodyPr>
          <a:lstStyle>
            <a:lvl1pPr algn="l">
              <a:defRPr sz="5280" b="1" cap="all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单击此处编辑主标题</a:t>
            </a:r>
          </a:p>
        </p:txBody>
      </p:sp>
      <p:sp>
        <p:nvSpPr>
          <p:cNvPr id="22" name="文本占位符 2"/>
          <p:cNvSpPr>
            <a:spLocks noGrp="1"/>
          </p:cNvSpPr>
          <p:nvPr>
            <p:ph type="body" idx="11" hasCustomPrompt="1"/>
          </p:nvPr>
        </p:nvSpPr>
        <p:spPr>
          <a:xfrm>
            <a:off x="590584" y="3729051"/>
            <a:ext cx="7315179" cy="385754"/>
          </a:xfrm>
        </p:spPr>
        <p:txBody>
          <a:bodyPr anchor="b">
            <a:noAutofit/>
          </a:bodyPr>
          <a:lstStyle>
            <a:lvl1pPr marL="0" indent="0">
              <a:buNone/>
              <a:defRPr sz="216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——  </a:t>
            </a:r>
            <a:r>
              <a:rPr lang="zh-CN" altLang="en-US" dirty="0"/>
              <a:t>单击此处编辑副标题文字</a:t>
            </a:r>
            <a:r>
              <a:rPr lang="en-US" altLang="zh-CN" dirty="0"/>
              <a:t>/ </a:t>
            </a:r>
            <a:r>
              <a:rPr lang="zh-CN" altLang="en-US" dirty="0"/>
              <a:t>演讲者名字</a:t>
            </a:r>
          </a:p>
        </p:txBody>
      </p:sp>
      <p:sp>
        <p:nvSpPr>
          <p:cNvPr id="13" name="日期占位符 7"/>
          <p:cNvSpPr>
            <a:spLocks noGrp="1"/>
          </p:cNvSpPr>
          <p:nvPr userDrawn="1">
            <p:ph type="dt" sz="quarter" idx="10"/>
          </p:nvPr>
        </p:nvSpPr>
        <p:spPr>
          <a:xfrm>
            <a:off x="2666976" y="6172219"/>
            <a:ext cx="2844800" cy="342902"/>
          </a:xfrm>
        </p:spPr>
        <p:txBody>
          <a:bodyPr/>
          <a:lstStyle>
            <a:lvl1pPr>
              <a:defRPr sz="1680"/>
            </a:lvl1pPr>
          </a:lstStyle>
          <a:p>
            <a:pPr>
              <a:defRPr/>
            </a:pPr>
            <a:fld id="{8FC7DBC8-975C-4207-936C-01FC1A90A004}" type="datetime1">
              <a:rPr lang="zh-CN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2025/5/14</a:t>
            </a:fld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文本占位符 2"/>
          <p:cNvSpPr>
            <a:spLocks noGrp="1"/>
          </p:cNvSpPr>
          <p:nvPr>
            <p:ph type="body" idx="12" hasCustomPrompt="1"/>
          </p:nvPr>
        </p:nvSpPr>
        <p:spPr>
          <a:xfrm>
            <a:off x="571461" y="6172219"/>
            <a:ext cx="2190765" cy="342902"/>
          </a:xfrm>
        </p:spPr>
        <p:txBody>
          <a:bodyPr anchor="b">
            <a:noAutofit/>
          </a:bodyPr>
          <a:lstStyle>
            <a:lvl1pPr marL="0" indent="0">
              <a:buNone/>
              <a:defRPr sz="1560" baseline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演讲者</a:t>
            </a:r>
            <a:r>
              <a:rPr lang="en-US" altLang="zh-CN" dirty="0"/>
              <a:t>/ </a:t>
            </a:r>
            <a:r>
              <a:rPr lang="zh-CN" altLang="en-US" dirty="0"/>
              <a:t>课程名称</a:t>
            </a:r>
          </a:p>
        </p:txBody>
      </p:sp>
      <p:pic>
        <p:nvPicPr>
          <p:cNvPr id="2" name="图片 1" descr="交通运输ppt 零件-06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970"/>
            <a:ext cx="6096000" cy="167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8827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3" name="Picture 5" descr="C:\Users\Administrator\Desktop\交通运输\零件\交通运输ppt 零件-08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523176" y="6038851"/>
            <a:ext cx="764117" cy="819150"/>
          </a:xfrm>
          <a:prstGeom prst="rect">
            <a:avLst/>
          </a:prstGeom>
          <a:noFill/>
        </p:spPr>
      </p:pic>
      <p:sp>
        <p:nvSpPr>
          <p:cNvPr id="17" name="日期占位符 7"/>
          <p:cNvSpPr>
            <a:spLocks noGrp="1"/>
          </p:cNvSpPr>
          <p:nvPr userDrawn="1">
            <p:ph type="dt" sz="quarter" idx="11"/>
          </p:nvPr>
        </p:nvSpPr>
        <p:spPr>
          <a:xfrm>
            <a:off x="9918747" y="342879"/>
            <a:ext cx="1511291" cy="342902"/>
          </a:xfrm>
        </p:spPr>
        <p:txBody>
          <a:bodyPr/>
          <a:lstStyle>
            <a:lvl1pPr>
              <a:defRPr sz="144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fld id="{8FC7DBC8-975C-4207-936C-01FC1A90A004}" type="datetime1">
              <a:rPr lang="zh-CN" altLang="en-US" smtClean="0"/>
              <a:t>2025/5/14</a:t>
            </a:fld>
            <a:endParaRPr lang="zh-CN" altLang="en-US" dirty="0"/>
          </a:p>
        </p:txBody>
      </p:sp>
      <p:sp>
        <p:nvSpPr>
          <p:cNvPr id="32" name="标题 1"/>
          <p:cNvSpPr>
            <a:spLocks noGrp="1"/>
          </p:cNvSpPr>
          <p:nvPr>
            <p:ph type="title" hasCustomPrompt="1"/>
          </p:nvPr>
        </p:nvSpPr>
        <p:spPr>
          <a:xfrm>
            <a:off x="6000750" y="2143116"/>
            <a:ext cx="5048285" cy="3146206"/>
          </a:xfrm>
        </p:spPr>
        <p:txBody>
          <a:bodyPr anchor="t">
            <a:normAutofit/>
          </a:bodyPr>
          <a:lstStyle>
            <a:lvl1pPr algn="l">
              <a:lnSpc>
                <a:spcPts val="4560"/>
              </a:lnSpc>
              <a:buFont typeface="Wingdings" panose="05000000000000000000" pitchFamily="2" charset="2"/>
              <a:buNone/>
              <a:defRPr sz="2640" b="1" cap="all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第一节  单击编辑章节标题</a:t>
            </a:r>
            <a:br>
              <a:rPr lang="en-US" altLang="zh-CN" dirty="0"/>
            </a:br>
            <a:r>
              <a:rPr lang="zh-CN" altLang="en-US" dirty="0"/>
              <a:t>第二节  单击编辑章节标题</a:t>
            </a:r>
            <a:br>
              <a:rPr lang="en-US" altLang="zh-CN" dirty="0"/>
            </a:br>
            <a:r>
              <a:rPr lang="zh-CN" altLang="en-US" dirty="0"/>
              <a:t>第三节  单击编辑章节标题</a:t>
            </a:r>
            <a:br>
              <a:rPr lang="en-US" altLang="zh-CN" dirty="0"/>
            </a:br>
            <a:r>
              <a:rPr lang="zh-CN" altLang="en-US" dirty="0"/>
              <a:t>第四节  单击编辑章节标题</a:t>
            </a:r>
            <a:br>
              <a:rPr lang="en-US" altLang="zh-CN" dirty="0"/>
            </a:br>
            <a:r>
              <a:rPr lang="zh-CN" altLang="en-US" dirty="0"/>
              <a:t>第五节  单击编辑章节标题</a:t>
            </a:r>
            <a:br>
              <a:rPr lang="en-US" altLang="zh-CN" dirty="0"/>
            </a:br>
            <a:endParaRPr lang="zh-CN" altLang="en-US" dirty="0"/>
          </a:p>
        </p:txBody>
      </p:sp>
      <p:pic>
        <p:nvPicPr>
          <p:cNvPr id="9219" name="Picture 3" descr="C:\Users\Administrator\Desktop\交通运输\零件\交通运输ppt 零件-12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510660"/>
            <a:ext cx="5469467" cy="1232536"/>
          </a:xfrm>
          <a:prstGeom prst="rect">
            <a:avLst/>
          </a:prstGeom>
          <a:noFill/>
        </p:spPr>
      </p:pic>
      <p:pic>
        <p:nvPicPr>
          <p:cNvPr id="9220" name="Picture 4" descr="C:\Users\Administrator\Desktop\交通运输\零件\交通运输ppt 零件-13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" y="2400293"/>
            <a:ext cx="5469468" cy="882014"/>
          </a:xfrm>
          <a:prstGeom prst="rect">
            <a:avLst/>
          </a:prstGeom>
          <a:noFill/>
        </p:spPr>
      </p:pic>
      <p:pic>
        <p:nvPicPr>
          <p:cNvPr id="9221" name="Picture 5" descr="C:\Users\Administrator\Desktop\交通运输\零件\交通运输ppt 零件-14.png"/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3257549"/>
            <a:ext cx="5469467" cy="767716"/>
          </a:xfrm>
          <a:prstGeom prst="rect">
            <a:avLst/>
          </a:prstGeom>
          <a:noFill/>
        </p:spPr>
      </p:pic>
      <p:pic>
        <p:nvPicPr>
          <p:cNvPr id="9222" name="Picture 6" descr="C:\Users\Administrator\Desktop\交通运输\零件\交通运输ppt 零件-15.png"/>
          <p:cNvPicPr>
            <a:picLocks noChangeAspect="1" noChangeArrowheads="1"/>
          </p:cNvPicPr>
          <p:nvPr userDrawn="1"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0" y="4029080"/>
            <a:ext cx="5469467" cy="882016"/>
          </a:xfrm>
          <a:prstGeom prst="rect">
            <a:avLst/>
          </a:prstGeom>
          <a:noFill/>
        </p:spPr>
      </p:pic>
      <p:pic>
        <p:nvPicPr>
          <p:cNvPr id="9223" name="Picture 7" descr="C:\Users\Administrator\Desktop\交通运输\零件\交通运输ppt 零件-16.png"/>
          <p:cNvPicPr>
            <a:picLocks noChangeAspect="1" noChangeArrowheads="1"/>
          </p:cNvPicPr>
          <p:nvPr userDrawn="1"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0" y="4543433"/>
            <a:ext cx="5469467" cy="1255394"/>
          </a:xfrm>
          <a:prstGeom prst="rect">
            <a:avLst/>
          </a:prstGeom>
          <a:noFill/>
        </p:spPr>
      </p:pic>
      <p:pic>
        <p:nvPicPr>
          <p:cNvPr id="12" name="图片 11" descr="交通运输ppt 零件-07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79"/>
            <a:ext cx="12192000" cy="1031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7993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695B1-5DF6-9847-970C-DF390A0C2C8E}" type="datetimeFigureOut">
              <a:rPr kumimoji="1" lang="zh-CN" altLang="en-US" smtClean="0"/>
              <a:t>2025/5/14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7E832-10C3-9444-BC71-F2FDD0EA3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470170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695B1-5DF6-9847-970C-DF390A0C2C8E}" type="datetimeFigureOut">
              <a:rPr kumimoji="1" lang="zh-CN" altLang="en-US" smtClean="0"/>
              <a:t>2025/5/14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7E832-10C3-9444-BC71-F2FDD0EA3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34197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695B1-5DF6-9847-970C-DF390A0C2C8E}" type="datetimeFigureOut">
              <a:rPr kumimoji="1" lang="zh-CN" altLang="en-US" smtClean="0"/>
              <a:t>2025/5/14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7E832-10C3-9444-BC71-F2FDD0EA3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169642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695B1-5DF6-9847-970C-DF390A0C2C8E}" type="datetimeFigureOut">
              <a:rPr kumimoji="1" lang="zh-CN" altLang="en-US" smtClean="0"/>
              <a:t>2025/5/14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7E832-10C3-9444-BC71-F2FDD0EA3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2209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695B1-5DF6-9847-970C-DF390A0C2C8E}" type="datetimeFigureOut">
              <a:rPr kumimoji="1" lang="zh-CN" altLang="en-US" smtClean="0"/>
              <a:t>2025/5/14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7E832-10C3-9444-BC71-F2FDD0EA3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13449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695B1-5DF6-9847-970C-DF390A0C2C8E}" type="datetimeFigureOut">
              <a:rPr kumimoji="1" lang="zh-CN" altLang="en-US" smtClean="0"/>
              <a:t>2025/5/14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7E832-10C3-9444-BC71-F2FDD0EA3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87640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695B1-5DF6-9847-970C-DF390A0C2C8E}" type="datetimeFigureOut">
              <a:rPr kumimoji="1" lang="zh-CN" altLang="en-US" smtClean="0"/>
              <a:t>2025/5/14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7E832-10C3-9444-BC71-F2FDD0EA3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210344"/>
            <a:ext cx="11216692" cy="762000"/>
          </a:xfrm>
          <a:prstGeom prst="rect">
            <a:avLst/>
          </a:prstGeom>
          <a:solidFill>
            <a:srgbClr val="002F7C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D557A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99748" y="262596"/>
            <a:ext cx="84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3603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695B1-5DF6-9847-970C-DF390A0C2C8E}" type="datetimeFigureOut">
              <a:rPr kumimoji="1" lang="zh-CN" altLang="en-US" smtClean="0"/>
              <a:t>2025/5/14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7E832-10C3-9444-BC71-F2FDD0EA3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11684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695B1-5DF6-9847-970C-DF390A0C2C8E}" type="datetimeFigureOut">
              <a:rPr kumimoji="1" lang="zh-CN" altLang="en-US" smtClean="0"/>
              <a:t>2025/5/14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7E832-10C3-9444-BC71-F2FDD0EA3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046612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695B1-5DF6-9847-970C-DF390A0C2C8E}" type="datetimeFigureOut">
              <a:rPr kumimoji="1" lang="zh-CN" altLang="en-US" smtClean="0"/>
              <a:t>2025/5/14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7E832-10C3-9444-BC71-F2FDD0EA3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19020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695B1-5DF6-9847-970C-DF390A0C2C8E}" type="datetimeFigureOut">
              <a:rPr kumimoji="1" lang="zh-CN" altLang="en-US" smtClean="0"/>
              <a:t>2025/5/14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7E832-10C3-9444-BC71-F2FDD0EA3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901374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603" y="5936039"/>
            <a:ext cx="1089909" cy="37933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3760" y="5915775"/>
            <a:ext cx="3250540" cy="419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21050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: 形状 23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21056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22" name="任意多边形: 形状 21"/>
          <p:cNvSpPr>
            <a:spLocks noGrp="1"/>
          </p:cNvSpPr>
          <p:nvPr>
            <p:ph type="body" sz="quarter" idx="11"/>
          </p:nvPr>
        </p:nvSpPr>
        <p:spPr>
          <a:xfrm>
            <a:off x="669925" y="1"/>
            <a:ext cx="2967355" cy="4622800"/>
          </a:xfrm>
          <a:prstGeom prst="rect">
            <a:avLst/>
          </a:prstGeom>
          <a:solidFill>
            <a:schemeClr val="accent2">
              <a:alpha val="8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副标题 2"/>
          <p:cNvSpPr>
            <a:spLocks noGrp="1"/>
          </p:cNvSpPr>
          <p:nvPr>
            <p:ph type="subTitle" idx="1"/>
          </p:nvPr>
        </p:nvSpPr>
        <p:spPr>
          <a:xfrm>
            <a:off x="4403035" y="4248324"/>
            <a:ext cx="7117453" cy="558799"/>
          </a:xfrm>
        </p:spPr>
        <p:txBody>
          <a:bodyPr anchor="ctr">
            <a:normAutofit/>
          </a:bodyPr>
          <a:lstStyle>
            <a:lvl1pPr marL="0" marR="0" indent="0" algn="l" defTabSz="91376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 spc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l" defTabSz="91376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dirty="0"/>
              <a:t>Click to edit Master subtitle style</a:t>
            </a:r>
          </a:p>
        </p:txBody>
      </p:sp>
      <p:sp>
        <p:nvSpPr>
          <p:cNvPr id="7" name="标题 1"/>
          <p:cNvSpPr>
            <a:spLocks noGrp="1"/>
          </p:cNvSpPr>
          <p:nvPr>
            <p:ph type="ctrTitle"/>
          </p:nvPr>
        </p:nvSpPr>
        <p:spPr>
          <a:xfrm>
            <a:off x="4403036" y="3449916"/>
            <a:ext cx="7117452" cy="767764"/>
          </a:xfrm>
        </p:spPr>
        <p:txBody>
          <a:bodyPr anchor="b">
            <a:normAutofit/>
          </a:bodyPr>
          <a:lstStyle>
            <a:lvl1pPr algn="l">
              <a:defRPr sz="3600" b="1" spc="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96168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3" name="Picture 5" descr="C:\Users\Administrator\Desktop\交通运输\零件\交通运输ppt 零件-08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523176" y="6038851"/>
            <a:ext cx="764117" cy="819150"/>
          </a:xfrm>
          <a:prstGeom prst="rect">
            <a:avLst/>
          </a:prstGeom>
          <a:noFill/>
        </p:spPr>
      </p:pic>
      <p:sp>
        <p:nvSpPr>
          <p:cNvPr id="17" name="日期占位符 7"/>
          <p:cNvSpPr>
            <a:spLocks noGrp="1"/>
          </p:cNvSpPr>
          <p:nvPr userDrawn="1">
            <p:ph type="dt" sz="quarter" idx="11"/>
          </p:nvPr>
        </p:nvSpPr>
        <p:spPr>
          <a:xfrm>
            <a:off x="9918747" y="342879"/>
            <a:ext cx="1511291" cy="342902"/>
          </a:xfrm>
        </p:spPr>
        <p:txBody>
          <a:bodyPr/>
          <a:lstStyle>
            <a:lvl1pPr>
              <a:defRPr sz="144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fld id="{8FC7DBC8-975C-4207-936C-01FC1A90A004}" type="datetime1">
              <a:rPr lang="zh-CN" altLang="en-US" smtClean="0"/>
              <a:t>2025/5/14</a:t>
            </a:fld>
            <a:endParaRPr lang="zh-CN" altLang="en-US" dirty="0"/>
          </a:p>
        </p:txBody>
      </p:sp>
      <p:sp>
        <p:nvSpPr>
          <p:cNvPr id="32" name="标题 1"/>
          <p:cNvSpPr>
            <a:spLocks noGrp="1"/>
          </p:cNvSpPr>
          <p:nvPr>
            <p:ph type="title" hasCustomPrompt="1"/>
          </p:nvPr>
        </p:nvSpPr>
        <p:spPr>
          <a:xfrm>
            <a:off x="6000750" y="2143116"/>
            <a:ext cx="5048285" cy="3146206"/>
          </a:xfrm>
        </p:spPr>
        <p:txBody>
          <a:bodyPr anchor="t">
            <a:normAutofit/>
          </a:bodyPr>
          <a:lstStyle>
            <a:lvl1pPr algn="l">
              <a:lnSpc>
                <a:spcPts val="4560"/>
              </a:lnSpc>
              <a:buFont typeface="Wingdings" panose="05000000000000000000" pitchFamily="2" charset="2"/>
              <a:buNone/>
              <a:defRPr sz="2640" b="1" cap="all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第一节  单击编辑章节标题</a:t>
            </a:r>
            <a:br>
              <a:rPr lang="en-US" altLang="zh-CN" dirty="0"/>
            </a:br>
            <a:r>
              <a:rPr lang="zh-CN" altLang="en-US" dirty="0"/>
              <a:t>第二节  单击编辑章节标题</a:t>
            </a:r>
            <a:br>
              <a:rPr lang="en-US" altLang="zh-CN" dirty="0"/>
            </a:br>
            <a:r>
              <a:rPr lang="zh-CN" altLang="en-US" dirty="0"/>
              <a:t>第三节  单击编辑章节标题</a:t>
            </a:r>
            <a:br>
              <a:rPr lang="en-US" altLang="zh-CN" dirty="0"/>
            </a:br>
            <a:r>
              <a:rPr lang="zh-CN" altLang="en-US" dirty="0"/>
              <a:t>第四节  单击编辑章节标题</a:t>
            </a:r>
            <a:br>
              <a:rPr lang="en-US" altLang="zh-CN" dirty="0"/>
            </a:br>
            <a:r>
              <a:rPr lang="zh-CN" altLang="en-US" dirty="0"/>
              <a:t>第五节  单击编辑章节标题</a:t>
            </a:r>
            <a:br>
              <a:rPr lang="en-US" altLang="zh-CN" dirty="0"/>
            </a:br>
            <a:endParaRPr lang="zh-CN" altLang="en-US" dirty="0"/>
          </a:p>
        </p:txBody>
      </p:sp>
      <p:pic>
        <p:nvPicPr>
          <p:cNvPr id="9219" name="Picture 3" descr="C:\Users\Administrator\Desktop\交通运输\零件\交通运输ppt 零件-12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510660"/>
            <a:ext cx="5469467" cy="1232536"/>
          </a:xfrm>
          <a:prstGeom prst="rect">
            <a:avLst/>
          </a:prstGeom>
          <a:noFill/>
        </p:spPr>
      </p:pic>
      <p:pic>
        <p:nvPicPr>
          <p:cNvPr id="9220" name="Picture 4" descr="C:\Users\Administrator\Desktop\交通运输\零件\交通运输ppt 零件-13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" y="2400293"/>
            <a:ext cx="5469468" cy="882014"/>
          </a:xfrm>
          <a:prstGeom prst="rect">
            <a:avLst/>
          </a:prstGeom>
          <a:noFill/>
        </p:spPr>
      </p:pic>
      <p:pic>
        <p:nvPicPr>
          <p:cNvPr id="9221" name="Picture 5" descr="C:\Users\Administrator\Desktop\交通运输\零件\交通运输ppt 零件-14.png"/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3257549"/>
            <a:ext cx="5469467" cy="767716"/>
          </a:xfrm>
          <a:prstGeom prst="rect">
            <a:avLst/>
          </a:prstGeom>
          <a:noFill/>
        </p:spPr>
      </p:pic>
      <p:pic>
        <p:nvPicPr>
          <p:cNvPr id="9222" name="Picture 6" descr="C:\Users\Administrator\Desktop\交通运输\零件\交通运输ppt 零件-15.png"/>
          <p:cNvPicPr>
            <a:picLocks noChangeAspect="1" noChangeArrowheads="1"/>
          </p:cNvPicPr>
          <p:nvPr userDrawn="1"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0" y="4029080"/>
            <a:ext cx="5469467" cy="882016"/>
          </a:xfrm>
          <a:prstGeom prst="rect">
            <a:avLst/>
          </a:prstGeom>
          <a:noFill/>
        </p:spPr>
      </p:pic>
      <p:pic>
        <p:nvPicPr>
          <p:cNvPr id="9223" name="Picture 7" descr="C:\Users\Administrator\Desktop\交通运输\零件\交通运输ppt 零件-16.png"/>
          <p:cNvPicPr>
            <a:picLocks noChangeAspect="1" noChangeArrowheads="1"/>
          </p:cNvPicPr>
          <p:nvPr userDrawn="1"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0" y="4543433"/>
            <a:ext cx="5469467" cy="1255394"/>
          </a:xfrm>
          <a:prstGeom prst="rect">
            <a:avLst/>
          </a:prstGeom>
          <a:noFill/>
        </p:spPr>
      </p:pic>
      <p:pic>
        <p:nvPicPr>
          <p:cNvPr id="12" name="图片 11" descr="交通运输ppt 零件-07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79"/>
            <a:ext cx="12192000" cy="1031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56061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5" name="Picture 3" descr="C:\Users\Administrator\Desktop\交通运输\零件\交通运输ppt 零件-25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2143116"/>
            <a:ext cx="8957733" cy="2552700"/>
          </a:xfrm>
          <a:prstGeom prst="rect">
            <a:avLst/>
          </a:prstGeom>
          <a:noFill/>
        </p:spPr>
      </p:pic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590584" y="2743195"/>
            <a:ext cx="5219664" cy="942982"/>
          </a:xfrm>
        </p:spPr>
        <p:txBody>
          <a:bodyPr anchor="t">
            <a:noAutofit/>
          </a:bodyPr>
          <a:lstStyle>
            <a:lvl1pPr algn="l">
              <a:defRPr sz="5280" b="1" cap="all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结束语</a:t>
            </a:r>
          </a:p>
        </p:txBody>
      </p:sp>
      <p:sp>
        <p:nvSpPr>
          <p:cNvPr id="22" name="文本占位符 2"/>
          <p:cNvSpPr>
            <a:spLocks noGrp="1"/>
          </p:cNvSpPr>
          <p:nvPr>
            <p:ph type="body" idx="11" hasCustomPrompt="1"/>
          </p:nvPr>
        </p:nvSpPr>
        <p:spPr>
          <a:xfrm>
            <a:off x="590584" y="3729051"/>
            <a:ext cx="5219664" cy="385754"/>
          </a:xfrm>
        </p:spPr>
        <p:txBody>
          <a:bodyPr anchor="b">
            <a:noAutofit/>
          </a:bodyPr>
          <a:lstStyle>
            <a:lvl1pPr marL="0" indent="0">
              <a:buNone/>
              <a:defRPr sz="216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——  </a:t>
            </a:r>
            <a:r>
              <a:rPr lang="zh-CN" altLang="en-US" dirty="0"/>
              <a:t>单击此处编辑副标题文字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7" hasCustomPrompt="1"/>
          </p:nvPr>
        </p:nvSpPr>
        <p:spPr>
          <a:xfrm>
            <a:off x="8382016" y="2057390"/>
            <a:ext cx="3524275" cy="1714512"/>
          </a:xfrm>
        </p:spPr>
        <p:txBody>
          <a:bodyPr anchor="t">
            <a:noAutofit/>
          </a:bodyPr>
          <a:lstStyle>
            <a:lvl1pPr marL="0" marR="0" indent="0" algn="l" defTabSz="1097280" rtl="0" eaLnBrk="1" fontAlgn="auto" latinLnBrk="0" hangingPunct="1">
              <a:lnSpc>
                <a:spcPts val="26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92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单击编辑文本内容</a:t>
            </a:r>
            <a:endParaRPr lang="en-US" altLang="zh-CN" dirty="0"/>
          </a:p>
          <a:p>
            <a:pPr lvl="0"/>
            <a:r>
              <a:rPr lang="zh-CN" altLang="en-US" dirty="0"/>
              <a:t>演讲者</a:t>
            </a:r>
            <a:endParaRPr lang="en-US" altLang="zh-CN" dirty="0"/>
          </a:p>
          <a:p>
            <a:pPr lvl="0"/>
            <a:r>
              <a:rPr lang="zh-CN" altLang="en-US" dirty="0"/>
              <a:t>联系方式等</a:t>
            </a:r>
          </a:p>
        </p:txBody>
      </p:sp>
      <p:pic>
        <p:nvPicPr>
          <p:cNvPr id="7" name="图片 6" descr="交通运输ppt 零件-06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032" y="3515410"/>
            <a:ext cx="6096000" cy="167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487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2025/5/14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D695B1-5DF6-9847-970C-DF390A0C2C8E}" type="datetimeFigureOut">
              <a:rPr kumimoji="1" lang="zh-CN" altLang="en-US" smtClean="0"/>
              <a:t>2025/5/14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B7E832-10C3-9444-BC71-F2FDD0EA3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3567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2.png"/><Relationship Id="rId5" Type="http://schemas.openxmlformats.org/officeDocument/2006/relationships/image" Target="../media/image30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13" Type="http://schemas.openxmlformats.org/officeDocument/2006/relationships/image" Target="../media/image40.png"/><Relationship Id="rId18" Type="http://schemas.openxmlformats.org/officeDocument/2006/relationships/customXml" Target="../ink/ink6.xml"/><Relationship Id="rId3" Type="http://schemas.openxmlformats.org/officeDocument/2006/relationships/image" Target="../media/image33.png"/><Relationship Id="rId21" Type="http://schemas.openxmlformats.org/officeDocument/2006/relationships/customXml" Target="../ink/ink9.xml"/><Relationship Id="rId7" Type="http://schemas.openxmlformats.org/officeDocument/2006/relationships/image" Target="../media/image36.png"/><Relationship Id="rId12" Type="http://schemas.openxmlformats.org/officeDocument/2006/relationships/image" Target="../media/image39.png"/><Relationship Id="rId17" Type="http://schemas.openxmlformats.org/officeDocument/2006/relationships/image" Target="../media/image42.png"/><Relationship Id="rId2" Type="http://schemas.openxmlformats.org/officeDocument/2006/relationships/notesSlide" Target="../notesSlides/notesSlide14.xml"/><Relationship Id="rId16" Type="http://schemas.openxmlformats.org/officeDocument/2006/relationships/customXml" Target="../ink/ink5.xml"/><Relationship Id="rId20" Type="http://schemas.openxmlformats.org/officeDocument/2006/relationships/customXml" Target="../ink/ink8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5.png"/><Relationship Id="rId11" Type="http://schemas.openxmlformats.org/officeDocument/2006/relationships/image" Target="../media/image38.png"/><Relationship Id="rId5" Type="http://schemas.openxmlformats.org/officeDocument/2006/relationships/image" Target="../media/image34.png"/><Relationship Id="rId15" Type="http://schemas.openxmlformats.org/officeDocument/2006/relationships/image" Target="../media/image41.png"/><Relationship Id="rId23" Type="http://schemas.openxmlformats.org/officeDocument/2006/relationships/image" Target="../media/image43.png"/><Relationship Id="rId10" Type="http://schemas.openxmlformats.org/officeDocument/2006/relationships/customXml" Target="../ink/ink3.xml"/><Relationship Id="rId19" Type="http://schemas.openxmlformats.org/officeDocument/2006/relationships/customXml" Target="../ink/ink7.xml"/><Relationship Id="rId4" Type="http://schemas.openxmlformats.org/officeDocument/2006/relationships/customXml" Target="../ink/ink1.xml"/><Relationship Id="rId9" Type="http://schemas.openxmlformats.org/officeDocument/2006/relationships/image" Target="../media/image37.png"/><Relationship Id="rId14" Type="http://schemas.openxmlformats.org/officeDocument/2006/relationships/customXml" Target="../ink/ink4.xml"/><Relationship Id="rId22" Type="http://schemas.openxmlformats.org/officeDocument/2006/relationships/customXml" Target="../ink/ink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49.png"/><Relationship Id="rId5" Type="http://schemas.openxmlformats.org/officeDocument/2006/relationships/image" Target="../media/image48.jpg"/><Relationship Id="rId4" Type="http://schemas.openxmlformats.org/officeDocument/2006/relationships/image" Target="../media/image4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7" Type="http://schemas.openxmlformats.org/officeDocument/2006/relationships/image" Target="../media/image15.jpg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image" Target="../media/image14.jp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9.png"/><Relationship Id="rId2" Type="http://schemas.openxmlformats.org/officeDocument/2006/relationships/slideLayout" Target="../slideLayouts/slideLayout20.xml"/><Relationship Id="rId1" Type="http://schemas.openxmlformats.org/officeDocument/2006/relationships/tags" Target="../tags/tag6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3.png"/><Relationship Id="rId2" Type="http://schemas.openxmlformats.org/officeDocument/2006/relationships/slideLayout" Target="../slideLayouts/slideLayout20.xml"/><Relationship Id="rId1" Type="http://schemas.openxmlformats.org/officeDocument/2006/relationships/tags" Target="../tags/tag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image" Target="../media/image28.png"/><Relationship Id="rId2" Type="http://schemas.openxmlformats.org/officeDocument/2006/relationships/slideLayout" Target="../slideLayouts/slideLayout20.xml"/><Relationship Id="rId1" Type="http://schemas.openxmlformats.org/officeDocument/2006/relationships/tags" Target="../tags/tag8.xml"/><Relationship Id="rId6" Type="http://schemas.openxmlformats.org/officeDocument/2006/relationships/image" Target="../media/image27.jpg"/><Relationship Id="rId5" Type="http://schemas.openxmlformats.org/officeDocument/2006/relationships/image" Target="../media/image26.jpg"/><Relationship Id="rId4" Type="http://schemas.openxmlformats.org/officeDocument/2006/relationships/image" Target="../media/image25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15483" y="2377232"/>
            <a:ext cx="8597145" cy="2272826"/>
          </a:xfrm>
        </p:spPr>
        <p:txBody>
          <a:bodyPr/>
          <a:lstStyle/>
          <a:p>
            <a:pPr>
              <a:lnSpc>
                <a:spcPct val="114000"/>
              </a:lnSpc>
            </a:pPr>
            <a:r>
              <a:rPr lang="zh-CN" altLang="en-US" sz="5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5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ISA-Ga</a:t>
            </a:r>
            <a:r>
              <a:rPr lang="zh-CN" altLang="en-US" sz="5400" dirty="0">
                <a:solidFill>
                  <a:srgbClr val="FFFFFF"/>
                </a:solidFill>
              </a:rPr>
              <a:t>算法优化车</a:t>
            </a:r>
            <a:br>
              <a:rPr lang="en-US" altLang="zh-CN" sz="5400" dirty="0">
                <a:solidFill>
                  <a:srgbClr val="FFFFFF"/>
                </a:solidFill>
              </a:rPr>
            </a:br>
            <a:r>
              <a:rPr lang="zh-CN" altLang="en-US" sz="5400" dirty="0">
                <a:solidFill>
                  <a:srgbClr val="FFFFFF"/>
                </a:solidFill>
              </a:rPr>
              <a:t>流径路和列车编组计划</a:t>
            </a:r>
            <a:endParaRPr lang="zh-CN" sz="5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F3EE86A-349E-D5D5-C9E3-D417E065A81F}"/>
              </a:ext>
            </a:extLst>
          </p:cNvPr>
          <p:cNvSpPr txBox="1"/>
          <p:nvPr/>
        </p:nvSpPr>
        <p:spPr>
          <a:xfrm>
            <a:off x="415483" y="4750927"/>
            <a:ext cx="9052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汇报人：郑亦凡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5682D3-6107-B6F1-B617-F428E1FAA5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3">
            <a:extLst>
              <a:ext uri="{FF2B5EF4-FFF2-40B4-BE49-F238E27FC236}">
                <a16:creationId xmlns:a16="http://schemas.microsoft.com/office/drawing/2014/main" id="{814363EF-B27B-AF5C-0153-8A2ED89B94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3112" y="379745"/>
            <a:ext cx="1003938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600" b="1" cap="all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kumimoji="0" lang="en-US" altLang="zh-CN" sz="26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26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优化算法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0AB01D42-83CF-9E18-148B-CD07F06358FE}"/>
              </a:ext>
            </a:extLst>
          </p:cNvPr>
          <p:cNvSpPr/>
          <p:nvPr/>
        </p:nvSpPr>
        <p:spPr>
          <a:xfrm>
            <a:off x="824682" y="0"/>
            <a:ext cx="175443" cy="628650"/>
          </a:xfrm>
          <a:prstGeom prst="rect">
            <a:avLst/>
          </a:prstGeom>
          <a:solidFill>
            <a:srgbClr val="8299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8220823-E811-9309-855D-1ED8ACAAA9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4756"/>
            <a:ext cx="6096000" cy="586324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8E0623C-2FDD-1A5F-B510-656687514B56}"/>
              </a:ext>
            </a:extLst>
          </p:cNvPr>
          <p:cNvSpPr txBox="1"/>
          <p:nvPr/>
        </p:nvSpPr>
        <p:spPr>
          <a:xfrm>
            <a:off x="5835770" y="994756"/>
            <a:ext cx="63562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</a:rPr>
              <a:t>改进的模拟退火</a:t>
            </a:r>
            <a:r>
              <a:rPr lang="en-US" altLang="zh-CN" sz="2800" b="1" dirty="0">
                <a:solidFill>
                  <a:srgbClr val="C00000"/>
                </a:solidFill>
              </a:rPr>
              <a:t>-</a:t>
            </a:r>
            <a:r>
              <a:rPr lang="zh-CN" altLang="en-US" sz="2800" b="1" dirty="0">
                <a:solidFill>
                  <a:srgbClr val="C00000"/>
                </a:solidFill>
              </a:rPr>
              <a:t>遗传算法</a:t>
            </a:r>
            <a:r>
              <a:rPr lang="en-US" altLang="zh-CN" sz="2800" b="1" dirty="0">
                <a:solidFill>
                  <a:srgbClr val="C00000"/>
                </a:solidFill>
              </a:rPr>
              <a:t> (ISA-GA)</a:t>
            </a:r>
          </a:p>
          <a:p>
            <a:pPr algn="ctr"/>
            <a:r>
              <a:rPr lang="en-US" altLang="zh-CN" b="1" dirty="0"/>
              <a:t>Improved Simulated Anneal Genetic Algorithm</a:t>
            </a:r>
            <a:endParaRPr lang="en-US" altLang="zh-CN" sz="2000" b="1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5F0F963-050B-42FB-B6F0-5E8E7E51C2DC}"/>
              </a:ext>
            </a:extLst>
          </p:cNvPr>
          <p:cNvSpPr txBox="1"/>
          <p:nvPr/>
        </p:nvSpPr>
        <p:spPr>
          <a:xfrm>
            <a:off x="6096000" y="1825753"/>
            <a:ext cx="54154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400" b="1" dirty="0"/>
              <a:t>对模拟遗传算法进行改进：</a:t>
            </a:r>
            <a:endParaRPr lang="en-US" altLang="zh-CN" sz="2400" b="1" dirty="0"/>
          </a:p>
          <a:p>
            <a:pPr algn="just"/>
            <a:r>
              <a:rPr lang="en-US" altLang="zh-CN" sz="2400" b="1" dirty="0"/>
              <a:t>	· </a:t>
            </a:r>
            <a:r>
              <a:rPr lang="zh-CN" altLang="en-US" sz="2400" b="1" dirty="0">
                <a:highlight>
                  <a:srgbClr val="FFFF00"/>
                </a:highlight>
              </a:rPr>
              <a:t>精英学习</a:t>
            </a:r>
            <a:endParaRPr lang="en-US" altLang="zh-CN" sz="2400" b="1" dirty="0">
              <a:highlight>
                <a:srgbClr val="FFFF00"/>
              </a:highlight>
            </a:endParaRPr>
          </a:p>
          <a:p>
            <a:pPr algn="just"/>
            <a:r>
              <a:rPr lang="en-US" altLang="zh-CN" sz="2400" b="1" dirty="0"/>
              <a:t>	· </a:t>
            </a:r>
            <a:r>
              <a:rPr lang="zh-CN" altLang="en-US" sz="2400" b="1" dirty="0"/>
              <a:t>交叉操作</a:t>
            </a:r>
            <a:endParaRPr lang="en-US" altLang="zh-CN" sz="2400" b="1" dirty="0"/>
          </a:p>
          <a:p>
            <a:pPr algn="just"/>
            <a:r>
              <a:rPr lang="en-US" altLang="zh-CN" sz="2400" b="1" dirty="0"/>
              <a:t>	· </a:t>
            </a:r>
            <a:r>
              <a:rPr lang="zh-CN" altLang="en-US" sz="2400" b="1" dirty="0"/>
              <a:t>变异操作</a:t>
            </a:r>
            <a:endParaRPr lang="en-US" altLang="zh-CN" sz="2400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6F10727-9BFA-F4CA-177B-DFAB676C964F}"/>
              </a:ext>
            </a:extLst>
          </p:cNvPr>
          <p:cNvSpPr txBox="1"/>
          <p:nvPr/>
        </p:nvSpPr>
        <p:spPr>
          <a:xfrm>
            <a:off x="6095999" y="3309113"/>
            <a:ext cx="541549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400" b="1" dirty="0"/>
              <a:t>结合了模拟退火和遗传算法：</a:t>
            </a:r>
            <a:endParaRPr lang="en-US" altLang="zh-CN" sz="2400" b="1" dirty="0"/>
          </a:p>
          <a:p>
            <a:pPr algn="just"/>
            <a:r>
              <a:rPr lang="en-US" altLang="zh-CN" sz="2400" b="1" dirty="0"/>
              <a:t>       </a:t>
            </a:r>
            <a:r>
              <a:rPr lang="zh-CN" altLang="en-US" sz="2000" b="1" dirty="0"/>
              <a:t>本质上还是遗传算法，但是在迭代的过程中对相反方向的搜索以一定概率接受。</a:t>
            </a:r>
            <a:endParaRPr lang="en-US" altLang="zh-CN" sz="2400" b="1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A888C51-75DD-CEBC-CE32-66F14FADCFDC}"/>
              </a:ext>
            </a:extLst>
          </p:cNvPr>
          <p:cNvSpPr txBox="1"/>
          <p:nvPr/>
        </p:nvSpPr>
        <p:spPr>
          <a:xfrm>
            <a:off x="6095999" y="4447886"/>
            <a:ext cx="54154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400" b="1" dirty="0"/>
              <a:t>属于启发式算法：</a:t>
            </a:r>
            <a:endParaRPr lang="en-US" altLang="zh-CN" sz="2400" b="1" dirty="0"/>
          </a:p>
          <a:p>
            <a:pPr algn="just"/>
            <a:r>
              <a:rPr lang="en-US" altLang="zh-CN" sz="2400" b="1" dirty="0"/>
              <a:t>	· </a:t>
            </a:r>
            <a:r>
              <a:rPr lang="zh-CN" altLang="en-US" sz="2400" b="1" dirty="0"/>
              <a:t>全局搜索能力强</a:t>
            </a:r>
            <a:endParaRPr lang="en-US" altLang="zh-CN" sz="2400" b="1" dirty="0">
              <a:highlight>
                <a:srgbClr val="FFFF00"/>
              </a:highlight>
            </a:endParaRPr>
          </a:p>
          <a:p>
            <a:pPr algn="just"/>
            <a:r>
              <a:rPr lang="en-US" altLang="zh-CN" sz="2400" b="1" dirty="0"/>
              <a:t>	· </a:t>
            </a:r>
            <a:r>
              <a:rPr lang="zh-CN" altLang="en-US" sz="2400" b="1" dirty="0"/>
              <a:t>适应性和鲁棒性高</a:t>
            </a:r>
            <a:endParaRPr lang="en-US" altLang="zh-CN" sz="2400" b="1" dirty="0"/>
          </a:p>
          <a:p>
            <a:pPr algn="just"/>
            <a:r>
              <a:rPr lang="en-US" altLang="zh-CN" sz="2400" b="1" dirty="0"/>
              <a:t>	· </a:t>
            </a:r>
            <a:r>
              <a:rPr lang="zh-CN" altLang="en-US" sz="2400" b="1" dirty="0"/>
              <a:t>搜索效率依赖于参数调整</a:t>
            </a:r>
            <a:endParaRPr lang="en-US" altLang="zh-CN" sz="2400" b="1" dirty="0"/>
          </a:p>
          <a:p>
            <a:pPr algn="just"/>
            <a:r>
              <a:rPr lang="en-US" altLang="zh-CN" sz="2400" b="1" dirty="0"/>
              <a:t>	· </a:t>
            </a:r>
            <a:r>
              <a:rPr lang="zh-CN" altLang="en-US" sz="2400" b="1" dirty="0"/>
              <a:t>精度受限于终止条件</a:t>
            </a:r>
            <a:endParaRPr lang="en-US" altLang="zh-CN" sz="2400" b="1" dirty="0"/>
          </a:p>
          <a:p>
            <a:pPr algn="just"/>
            <a:r>
              <a:rPr lang="zh-CN" altLang="en-US" sz="2400" b="1" dirty="0"/>
              <a:t>特别适合</a:t>
            </a:r>
            <a:r>
              <a:rPr lang="zh-CN" altLang="en-US" sz="2400" b="1" dirty="0">
                <a:highlight>
                  <a:srgbClr val="FFFF00"/>
                </a:highlight>
              </a:rPr>
              <a:t>枚举法时间复杂度过高</a:t>
            </a:r>
            <a:r>
              <a:rPr lang="zh-CN" altLang="en-US" sz="2400" b="1" dirty="0"/>
              <a:t>的问题</a:t>
            </a:r>
            <a:endParaRPr lang="en-US" altLang="zh-CN" sz="2400" b="1" dirty="0"/>
          </a:p>
        </p:txBody>
      </p:sp>
    </p:spTree>
    <p:extLst>
      <p:ext uri="{BB962C8B-B14F-4D97-AF65-F5344CB8AC3E}">
        <p14:creationId xmlns:p14="http://schemas.microsoft.com/office/powerpoint/2010/main" val="662130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4F6D98-C933-1370-C69D-4165F952C5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CC603501-B044-9E27-43B7-A1130C4AC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8948" y="2281287"/>
            <a:ext cx="5623356" cy="2780908"/>
          </a:xfrm>
        </p:spPr>
        <p:txBody>
          <a:bodyPr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</a:rPr>
              <a:t>1. 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</a:rPr>
              <a:t> 研究背景</a:t>
            </a: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br>
              <a:rPr lang="zh-CN" altLang="en-US" sz="2800" dirty="0"/>
            </a:b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2. 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 模型建立</a:t>
            </a: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 </a:t>
            </a:r>
            <a:b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3. 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 优化算法</a:t>
            </a: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 </a:t>
            </a:r>
            <a:b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r>
              <a:rPr lang="en-US" altLang="zh-CN" sz="2800" dirty="0">
                <a:solidFill>
                  <a:schemeClr val="tx1"/>
                </a:solidFill>
                <a:cs typeface="Times New Roman" panose="02020603050405020304" pitchFamily="18" charset="0"/>
              </a:rPr>
              <a:t>4.  </a:t>
            </a:r>
            <a:r>
              <a:rPr lang="zh-CN" altLang="en-US" sz="2800" dirty="0">
                <a:solidFill>
                  <a:schemeClr val="tx1"/>
                </a:solidFill>
                <a:cs typeface="Times New Roman" panose="02020603050405020304" pitchFamily="18" charset="0"/>
              </a:rPr>
              <a:t>模型求解</a:t>
            </a:r>
            <a:b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5.  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实例验证</a:t>
            </a:r>
            <a:b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b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endParaRPr lang="zh-CN" altLang="en-US" sz="2800" dirty="0">
              <a:solidFill>
                <a:schemeClr val="bg1">
                  <a:lumMod val="85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45CA12F-F3D3-9401-376B-917840881C2E}"/>
              </a:ext>
            </a:extLst>
          </p:cNvPr>
          <p:cNvSpPr txBox="1"/>
          <p:nvPr/>
        </p:nvSpPr>
        <p:spPr>
          <a:xfrm>
            <a:off x="11232304" y="6414802"/>
            <a:ext cx="346570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16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endParaRPr kumimoji="0" lang="zh-CN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1586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446AC7-1A6A-AA41-CADF-7F35E2B16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3">
            <a:extLst>
              <a:ext uri="{FF2B5EF4-FFF2-40B4-BE49-F238E27FC236}">
                <a16:creationId xmlns:a16="http://schemas.microsoft.com/office/drawing/2014/main" id="{CF783665-748F-DEC3-7A8D-8C68426231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3112" y="379745"/>
            <a:ext cx="1003938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6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 </a:t>
            </a:r>
            <a:r>
              <a:rPr kumimoji="0" lang="zh-CN" altLang="en-US" sz="26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模型求解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6ED5E106-FF61-C8CB-BE5C-6D6C8625153D}"/>
              </a:ext>
            </a:extLst>
          </p:cNvPr>
          <p:cNvSpPr/>
          <p:nvPr/>
        </p:nvSpPr>
        <p:spPr>
          <a:xfrm>
            <a:off x="824682" y="0"/>
            <a:ext cx="175443" cy="628650"/>
          </a:xfrm>
          <a:prstGeom prst="rect">
            <a:avLst/>
          </a:prstGeom>
          <a:solidFill>
            <a:srgbClr val="8299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箭头: V 形 2">
            <a:extLst>
              <a:ext uri="{FF2B5EF4-FFF2-40B4-BE49-F238E27FC236}">
                <a16:creationId xmlns:a16="http://schemas.microsoft.com/office/drawing/2014/main" id="{7FD57DBB-20AF-FB2D-2907-19EEA85E4628}"/>
              </a:ext>
            </a:extLst>
          </p:cNvPr>
          <p:cNvSpPr/>
          <p:nvPr/>
        </p:nvSpPr>
        <p:spPr>
          <a:xfrm>
            <a:off x="334683" y="1296374"/>
            <a:ext cx="2623652" cy="628650"/>
          </a:xfrm>
          <a:prstGeom prst="chevron">
            <a:avLst>
              <a:gd name="adj" fmla="val 39818"/>
            </a:avLst>
          </a:prstGeom>
          <a:solidFill>
            <a:srgbClr val="002F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生成初始解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97D5C15F-D9B3-B65F-5202-ED921B37E42F}"/>
              </a:ext>
            </a:extLst>
          </p:cNvPr>
          <p:cNvSpPr/>
          <p:nvPr/>
        </p:nvSpPr>
        <p:spPr>
          <a:xfrm>
            <a:off x="195845" y="1202917"/>
            <a:ext cx="340182" cy="340182"/>
          </a:xfrm>
          <a:prstGeom prst="ellipse">
            <a:avLst/>
          </a:prstGeom>
          <a:solidFill>
            <a:srgbClr val="002F7C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1F61ECD7-B006-9458-DAA2-A524A05C0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1730" y="4764162"/>
            <a:ext cx="4808792" cy="1626804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B9216CA3-60AD-D8E7-038E-FA5A5FC961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996" y="2847008"/>
            <a:ext cx="2802947" cy="1659846"/>
          </a:xfrm>
          <a:prstGeom prst="rect">
            <a:avLst/>
          </a:prstGeom>
        </p:spPr>
      </p:pic>
      <p:sp>
        <p:nvSpPr>
          <p:cNvPr id="39" name="左大括号 38">
            <a:extLst>
              <a:ext uri="{FF2B5EF4-FFF2-40B4-BE49-F238E27FC236}">
                <a16:creationId xmlns:a16="http://schemas.microsoft.com/office/drawing/2014/main" id="{2D736D28-A45A-110B-95FC-3A73B8F76D85}"/>
              </a:ext>
            </a:extLst>
          </p:cNvPr>
          <p:cNvSpPr/>
          <p:nvPr/>
        </p:nvSpPr>
        <p:spPr>
          <a:xfrm>
            <a:off x="1672383" y="4831084"/>
            <a:ext cx="220113" cy="143427"/>
          </a:xfrm>
          <a:prstGeom prst="leftBrace">
            <a:avLst>
              <a:gd name="adj1" fmla="val 8333"/>
              <a:gd name="adj2" fmla="val 53985"/>
            </a:avLst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左大括号 39">
            <a:extLst>
              <a:ext uri="{FF2B5EF4-FFF2-40B4-BE49-F238E27FC236}">
                <a16:creationId xmlns:a16="http://schemas.microsoft.com/office/drawing/2014/main" id="{63D540DE-EDE9-5F54-091C-3F282A733B91}"/>
              </a:ext>
            </a:extLst>
          </p:cNvPr>
          <p:cNvSpPr/>
          <p:nvPr/>
        </p:nvSpPr>
        <p:spPr>
          <a:xfrm>
            <a:off x="1673594" y="5131241"/>
            <a:ext cx="220114" cy="411453"/>
          </a:xfrm>
          <a:prstGeom prst="leftBrac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左大括号 40">
            <a:extLst>
              <a:ext uri="{FF2B5EF4-FFF2-40B4-BE49-F238E27FC236}">
                <a16:creationId xmlns:a16="http://schemas.microsoft.com/office/drawing/2014/main" id="{E95099BF-4357-1C2A-9C8D-D18497A880D2}"/>
              </a:ext>
            </a:extLst>
          </p:cNvPr>
          <p:cNvSpPr/>
          <p:nvPr/>
        </p:nvSpPr>
        <p:spPr>
          <a:xfrm>
            <a:off x="1672382" y="5671837"/>
            <a:ext cx="220114" cy="609253"/>
          </a:xfrm>
          <a:prstGeom prst="leftBrac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0B1B6792-8C66-02A7-1851-450B1DDB468A}"/>
              </a:ext>
            </a:extLst>
          </p:cNvPr>
          <p:cNvSpPr txBox="1"/>
          <p:nvPr/>
        </p:nvSpPr>
        <p:spPr>
          <a:xfrm>
            <a:off x="334685" y="4724408"/>
            <a:ext cx="1419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C00000"/>
                </a:solidFill>
              </a:rPr>
              <a:t>1</a:t>
            </a:r>
            <a:r>
              <a:rPr lang="zh-CN" altLang="en-US" sz="1400" b="1" dirty="0">
                <a:solidFill>
                  <a:srgbClr val="C00000"/>
                </a:solidFill>
              </a:rPr>
              <a:t>站的编组计划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2A5069C-376D-2B0B-4925-134494EFB8F0}"/>
              </a:ext>
            </a:extLst>
          </p:cNvPr>
          <p:cNvSpPr txBox="1"/>
          <p:nvPr/>
        </p:nvSpPr>
        <p:spPr>
          <a:xfrm>
            <a:off x="334684" y="5175253"/>
            <a:ext cx="1419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C00000"/>
                </a:solidFill>
              </a:rPr>
              <a:t>2</a:t>
            </a:r>
            <a:r>
              <a:rPr lang="zh-CN" altLang="en-US" sz="1400" b="1" dirty="0">
                <a:solidFill>
                  <a:srgbClr val="C00000"/>
                </a:solidFill>
              </a:rPr>
              <a:t>站的编组计划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53298F9C-6B76-261A-56DA-A7E1304E092C}"/>
              </a:ext>
            </a:extLst>
          </p:cNvPr>
          <p:cNvSpPr txBox="1"/>
          <p:nvPr/>
        </p:nvSpPr>
        <p:spPr>
          <a:xfrm>
            <a:off x="334683" y="5822424"/>
            <a:ext cx="1419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C00000"/>
                </a:solidFill>
              </a:rPr>
              <a:t>3</a:t>
            </a:r>
            <a:r>
              <a:rPr lang="zh-CN" altLang="en-US" sz="1400" b="1" dirty="0">
                <a:solidFill>
                  <a:srgbClr val="C00000"/>
                </a:solidFill>
              </a:rPr>
              <a:t>站的编组计划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BEA65BDE-8C2C-07F9-869A-BB744CBAB3A8}"/>
              </a:ext>
            </a:extLst>
          </p:cNvPr>
          <p:cNvSpPr txBox="1"/>
          <p:nvPr/>
        </p:nvSpPr>
        <p:spPr>
          <a:xfrm>
            <a:off x="6900371" y="4751741"/>
            <a:ext cx="758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基因</a:t>
            </a:r>
            <a:r>
              <a:rPr lang="en-US" altLang="zh-CN" sz="1400" b="1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B675B08B-2AB1-18B5-17AD-6A3E104F6351}"/>
              </a:ext>
            </a:extLst>
          </p:cNvPr>
          <p:cNvSpPr txBox="1"/>
          <p:nvPr/>
        </p:nvSpPr>
        <p:spPr>
          <a:xfrm>
            <a:off x="3125598" y="4450951"/>
            <a:ext cx="1419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到站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9BAF742A-CFEB-9365-2AF7-62F970004B95}"/>
              </a:ext>
            </a:extLst>
          </p:cNvPr>
          <p:cNvSpPr txBox="1"/>
          <p:nvPr/>
        </p:nvSpPr>
        <p:spPr>
          <a:xfrm>
            <a:off x="4344798" y="4437375"/>
            <a:ext cx="1419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路径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76E05238-01FE-FF05-4B78-2C44A6D8E3E8}"/>
              </a:ext>
            </a:extLst>
          </p:cNvPr>
          <p:cNvSpPr txBox="1"/>
          <p:nvPr/>
        </p:nvSpPr>
        <p:spPr>
          <a:xfrm>
            <a:off x="5559231" y="4450951"/>
            <a:ext cx="15590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首次改编于某站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B1FBC19-46EE-40D7-02CB-D8A6427482EC}"/>
              </a:ext>
            </a:extLst>
          </p:cNvPr>
          <p:cNvSpPr txBox="1"/>
          <p:nvPr/>
        </p:nvSpPr>
        <p:spPr>
          <a:xfrm>
            <a:off x="3657049" y="2623912"/>
            <a:ext cx="30922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C00000"/>
                </a:solidFill>
              </a:rPr>
              <a:t>遍历发站和到站</a:t>
            </a:r>
            <a:endParaRPr lang="en-US" altLang="zh-CN" sz="2400" b="1" dirty="0">
              <a:solidFill>
                <a:srgbClr val="C00000"/>
              </a:solidFill>
            </a:endParaRPr>
          </a:p>
          <a:p>
            <a:pPr algn="ctr"/>
            <a:r>
              <a:rPr lang="zh-CN" altLang="en-US" sz="2400" b="1" dirty="0">
                <a:solidFill>
                  <a:srgbClr val="C00000"/>
                </a:solidFill>
              </a:rPr>
              <a:t>决定基因个数</a:t>
            </a:r>
            <a:endParaRPr lang="en-US" altLang="zh-CN" sz="2400" b="1" dirty="0">
              <a:solidFill>
                <a:srgbClr val="C00000"/>
              </a:solidFill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A6C8ECB9-E58B-62EA-F2DD-5D52F390A47D}"/>
              </a:ext>
            </a:extLst>
          </p:cNvPr>
          <p:cNvSpPr/>
          <p:nvPr/>
        </p:nvSpPr>
        <p:spPr>
          <a:xfrm>
            <a:off x="195845" y="1997858"/>
            <a:ext cx="7585886" cy="461010"/>
          </a:xfrm>
          <a:prstGeom prst="rect">
            <a:avLst/>
          </a:prstGeom>
          <a:solidFill>
            <a:srgbClr val="002F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b="1" dirty="0"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输入地图，随机生成个体（编组方案）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681DE416-7946-32A2-96CF-749A82859E41}"/>
              </a:ext>
            </a:extLst>
          </p:cNvPr>
          <p:cNvSpPr/>
          <p:nvPr/>
        </p:nvSpPr>
        <p:spPr>
          <a:xfrm>
            <a:off x="195845" y="2454471"/>
            <a:ext cx="7585886" cy="4198256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6628BE9F-5AE9-76F2-C227-D681003F7A02}"/>
              </a:ext>
            </a:extLst>
          </p:cNvPr>
          <p:cNvSpPr txBox="1"/>
          <p:nvPr/>
        </p:nvSpPr>
        <p:spPr>
          <a:xfrm>
            <a:off x="1823507" y="2550486"/>
            <a:ext cx="10879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单一方向上</a:t>
            </a:r>
            <a:endParaRPr lang="en-US" altLang="zh-CN" sz="1400" b="1" dirty="0">
              <a:solidFill>
                <a:srgbClr val="C00000"/>
              </a:solidFill>
            </a:endParaRPr>
          </a:p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下游车站编号小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id="{FCA3BE71-B19E-1C9C-95D3-378DA07DE129}"/>
                  </a:ext>
                </a:extLst>
              </p:cNvPr>
              <p:cNvSpPr txBox="1"/>
              <p:nvPr/>
            </p:nvSpPr>
            <p:spPr>
              <a:xfrm>
                <a:off x="3971065" y="3482861"/>
                <a:ext cx="2778261" cy="78752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nary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nary>
                            <m:naryPr>
                              <m:chr m:val="∑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nary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+1)</m:t>
                              </m:r>
                            </m:num>
                            <m:den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id="{FCA3BE71-B19E-1C9C-95D3-378DA07DE1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1065" y="3482861"/>
                <a:ext cx="2778261" cy="78752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5" name="文本框 54">
            <a:extLst>
              <a:ext uri="{FF2B5EF4-FFF2-40B4-BE49-F238E27FC236}">
                <a16:creationId xmlns:a16="http://schemas.microsoft.com/office/drawing/2014/main" id="{CF9E0B35-A1CA-CBFB-A386-154FFBC943BB}"/>
              </a:ext>
            </a:extLst>
          </p:cNvPr>
          <p:cNvSpPr txBox="1"/>
          <p:nvPr/>
        </p:nvSpPr>
        <p:spPr>
          <a:xfrm>
            <a:off x="1908782" y="4446880"/>
            <a:ext cx="1419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发站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38CD4C92-8821-4441-EF73-427B148C10AB}"/>
              </a:ext>
            </a:extLst>
          </p:cNvPr>
          <p:cNvSpPr txBox="1"/>
          <p:nvPr/>
        </p:nvSpPr>
        <p:spPr>
          <a:xfrm>
            <a:off x="6900371" y="5028289"/>
            <a:ext cx="758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基因</a:t>
            </a:r>
            <a:r>
              <a:rPr lang="en-US" altLang="zh-CN" sz="1400" b="1" dirty="0">
                <a:solidFill>
                  <a:srgbClr val="C00000"/>
                </a:solidFill>
              </a:rPr>
              <a:t>2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364487CE-0C73-71B9-1BC0-4A28410ED5A7}"/>
              </a:ext>
            </a:extLst>
          </p:cNvPr>
          <p:cNvSpPr txBox="1"/>
          <p:nvPr/>
        </p:nvSpPr>
        <p:spPr>
          <a:xfrm>
            <a:off x="6900370" y="5297850"/>
            <a:ext cx="758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基因</a:t>
            </a:r>
            <a:r>
              <a:rPr lang="en-US" altLang="zh-CN" sz="1400" b="1" dirty="0">
                <a:solidFill>
                  <a:srgbClr val="C00000"/>
                </a:solidFill>
              </a:rPr>
              <a:t>3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84593566-3ADD-E3DC-E0BA-69DF255FEC6A}"/>
              </a:ext>
            </a:extLst>
          </p:cNvPr>
          <p:cNvSpPr txBox="1"/>
          <p:nvPr/>
        </p:nvSpPr>
        <p:spPr>
          <a:xfrm>
            <a:off x="6905740" y="5574398"/>
            <a:ext cx="758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基因</a:t>
            </a:r>
            <a:r>
              <a:rPr lang="en-US" altLang="zh-CN" sz="1400" b="1" dirty="0">
                <a:solidFill>
                  <a:srgbClr val="C00000"/>
                </a:solidFill>
              </a:rPr>
              <a:t>4</a:t>
            </a: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8AFC6ACC-F0A7-AFC5-E9DF-822AC6D36F67}"/>
              </a:ext>
            </a:extLst>
          </p:cNvPr>
          <p:cNvSpPr txBox="1"/>
          <p:nvPr/>
        </p:nvSpPr>
        <p:spPr>
          <a:xfrm>
            <a:off x="6900370" y="5829879"/>
            <a:ext cx="758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基因</a:t>
            </a:r>
            <a:r>
              <a:rPr lang="en-US" altLang="zh-CN" sz="1400" b="1" dirty="0">
                <a:solidFill>
                  <a:srgbClr val="C00000"/>
                </a:solidFill>
              </a:rPr>
              <a:t>5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690276E3-4CB4-CE51-836E-03E101268FF8}"/>
              </a:ext>
            </a:extLst>
          </p:cNvPr>
          <p:cNvSpPr txBox="1"/>
          <p:nvPr/>
        </p:nvSpPr>
        <p:spPr>
          <a:xfrm>
            <a:off x="6909571" y="6115254"/>
            <a:ext cx="758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基因</a:t>
            </a:r>
            <a:r>
              <a:rPr lang="en-US" altLang="zh-CN" sz="1400" b="1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0D170673-ADB8-E08F-473D-CD5507AE3AB3}"/>
              </a:ext>
            </a:extLst>
          </p:cNvPr>
          <p:cNvSpPr/>
          <p:nvPr/>
        </p:nvSpPr>
        <p:spPr>
          <a:xfrm>
            <a:off x="8059462" y="1993461"/>
            <a:ext cx="3888661" cy="461010"/>
          </a:xfrm>
          <a:prstGeom prst="rect">
            <a:avLst/>
          </a:prstGeom>
          <a:solidFill>
            <a:srgbClr val="002F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b="1" dirty="0"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传统遗传算法建模方式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F82EAE24-B1D7-06F2-46A6-0218843E5921}"/>
              </a:ext>
            </a:extLst>
          </p:cNvPr>
          <p:cNvSpPr/>
          <p:nvPr/>
        </p:nvSpPr>
        <p:spPr>
          <a:xfrm>
            <a:off x="8059462" y="2450074"/>
            <a:ext cx="3888661" cy="4198256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8854AE96-F833-58B8-E50C-6B43013F3211}"/>
              </a:ext>
            </a:extLst>
          </p:cNvPr>
          <p:cNvSpPr txBox="1"/>
          <p:nvPr/>
        </p:nvSpPr>
        <p:spPr>
          <a:xfrm>
            <a:off x="8243192" y="2577092"/>
            <a:ext cx="352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C00000"/>
                </a:solidFill>
              </a:rPr>
              <a:t>基因只能由</a:t>
            </a:r>
            <a:r>
              <a:rPr lang="en-US" altLang="zh-CN" sz="2400" b="1" dirty="0">
                <a:solidFill>
                  <a:srgbClr val="C00000"/>
                </a:solidFill>
              </a:rPr>
              <a:t>0-1</a:t>
            </a:r>
            <a:r>
              <a:rPr lang="zh-CN" altLang="en-US" sz="2400" b="1" dirty="0">
                <a:solidFill>
                  <a:srgbClr val="C00000"/>
                </a:solidFill>
              </a:rPr>
              <a:t>变量决定</a:t>
            </a:r>
            <a:endParaRPr lang="en-US" altLang="zh-CN" sz="2400" b="1" dirty="0">
              <a:solidFill>
                <a:srgbClr val="C00000"/>
              </a:solidFill>
            </a:endParaRPr>
          </a:p>
        </p:txBody>
      </p:sp>
      <p:pic>
        <p:nvPicPr>
          <p:cNvPr id="67" name="图片 66">
            <a:extLst>
              <a:ext uri="{FF2B5EF4-FFF2-40B4-BE49-F238E27FC236}">
                <a16:creationId xmlns:a16="http://schemas.microsoft.com/office/drawing/2014/main" id="{F100D14C-7F0F-976B-249C-7A45D3FE40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58268" y="4784070"/>
            <a:ext cx="1152068" cy="1604666"/>
          </a:xfrm>
          <a:prstGeom prst="rect">
            <a:avLst/>
          </a:prstGeom>
        </p:spPr>
      </p:pic>
      <p:sp>
        <p:nvSpPr>
          <p:cNvPr id="68" name="文本框 67">
            <a:extLst>
              <a:ext uri="{FF2B5EF4-FFF2-40B4-BE49-F238E27FC236}">
                <a16:creationId xmlns:a16="http://schemas.microsoft.com/office/drawing/2014/main" id="{8D584B57-C817-9115-01ED-A28DA07FA521}"/>
              </a:ext>
            </a:extLst>
          </p:cNvPr>
          <p:cNvSpPr txBox="1"/>
          <p:nvPr/>
        </p:nvSpPr>
        <p:spPr>
          <a:xfrm>
            <a:off x="8382367" y="4753749"/>
            <a:ext cx="758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基因</a:t>
            </a:r>
            <a:r>
              <a:rPr lang="en-US" altLang="zh-CN" sz="1400" b="1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A677DCCE-1904-8626-C851-F8852AB0107D}"/>
              </a:ext>
            </a:extLst>
          </p:cNvPr>
          <p:cNvSpPr txBox="1"/>
          <p:nvPr/>
        </p:nvSpPr>
        <p:spPr>
          <a:xfrm>
            <a:off x="8382367" y="5030297"/>
            <a:ext cx="758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基因</a:t>
            </a:r>
            <a:r>
              <a:rPr lang="en-US" altLang="zh-CN" sz="1400" b="1" dirty="0">
                <a:solidFill>
                  <a:srgbClr val="C00000"/>
                </a:solidFill>
              </a:rPr>
              <a:t>2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160D75DE-6D7B-C999-CF60-23B1C9D0E0F7}"/>
              </a:ext>
            </a:extLst>
          </p:cNvPr>
          <p:cNvSpPr txBox="1"/>
          <p:nvPr/>
        </p:nvSpPr>
        <p:spPr>
          <a:xfrm>
            <a:off x="8382366" y="5299858"/>
            <a:ext cx="758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基因</a:t>
            </a:r>
            <a:r>
              <a:rPr lang="en-US" altLang="zh-CN" sz="1400" b="1" dirty="0">
                <a:solidFill>
                  <a:srgbClr val="C00000"/>
                </a:solidFill>
              </a:rPr>
              <a:t>3</a:t>
            </a: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CD971DE2-E2CB-A29F-1931-C6ECCA228881}"/>
              </a:ext>
            </a:extLst>
          </p:cNvPr>
          <p:cNvSpPr txBox="1"/>
          <p:nvPr/>
        </p:nvSpPr>
        <p:spPr>
          <a:xfrm>
            <a:off x="8387736" y="5576406"/>
            <a:ext cx="758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基因</a:t>
            </a:r>
            <a:r>
              <a:rPr lang="en-US" altLang="zh-CN" sz="1400" b="1" dirty="0">
                <a:solidFill>
                  <a:srgbClr val="C00000"/>
                </a:solidFill>
              </a:rPr>
              <a:t>4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7562F2E4-166D-81C2-0F4D-5D3A26F5D782}"/>
              </a:ext>
            </a:extLst>
          </p:cNvPr>
          <p:cNvSpPr txBox="1"/>
          <p:nvPr/>
        </p:nvSpPr>
        <p:spPr>
          <a:xfrm>
            <a:off x="8382366" y="5831887"/>
            <a:ext cx="758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基因</a:t>
            </a:r>
            <a:r>
              <a:rPr lang="en-US" altLang="zh-CN" sz="1400" b="1" dirty="0">
                <a:solidFill>
                  <a:srgbClr val="C00000"/>
                </a:solidFill>
              </a:rPr>
              <a:t>5</a:t>
            </a: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E31079EF-AF9F-3A1C-D0B8-DF2FE3EBD22D}"/>
              </a:ext>
            </a:extLst>
          </p:cNvPr>
          <p:cNvSpPr txBox="1"/>
          <p:nvPr/>
        </p:nvSpPr>
        <p:spPr>
          <a:xfrm>
            <a:off x="8391567" y="6117262"/>
            <a:ext cx="758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基因</a:t>
            </a:r>
            <a:r>
              <a:rPr lang="en-US" altLang="zh-CN" sz="1400" b="1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74" name="左大括号 73">
            <a:extLst>
              <a:ext uri="{FF2B5EF4-FFF2-40B4-BE49-F238E27FC236}">
                <a16:creationId xmlns:a16="http://schemas.microsoft.com/office/drawing/2014/main" id="{0FF4F729-5E51-481D-0CE4-0589C5242F2A}"/>
              </a:ext>
            </a:extLst>
          </p:cNvPr>
          <p:cNvSpPr/>
          <p:nvPr/>
        </p:nvSpPr>
        <p:spPr>
          <a:xfrm flipH="1">
            <a:off x="10573460" y="4831866"/>
            <a:ext cx="316344" cy="143427"/>
          </a:xfrm>
          <a:prstGeom prst="leftBrace">
            <a:avLst>
              <a:gd name="adj1" fmla="val 8333"/>
              <a:gd name="adj2" fmla="val 53985"/>
            </a:avLst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左大括号 74">
            <a:extLst>
              <a:ext uri="{FF2B5EF4-FFF2-40B4-BE49-F238E27FC236}">
                <a16:creationId xmlns:a16="http://schemas.microsoft.com/office/drawing/2014/main" id="{4F6D8452-3F19-2F6F-4308-CE6E9B9783D8}"/>
              </a:ext>
            </a:extLst>
          </p:cNvPr>
          <p:cNvSpPr/>
          <p:nvPr/>
        </p:nvSpPr>
        <p:spPr>
          <a:xfrm flipH="1">
            <a:off x="10574671" y="5132023"/>
            <a:ext cx="316345" cy="411453"/>
          </a:xfrm>
          <a:prstGeom prst="leftBrac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左大括号 75">
            <a:extLst>
              <a:ext uri="{FF2B5EF4-FFF2-40B4-BE49-F238E27FC236}">
                <a16:creationId xmlns:a16="http://schemas.microsoft.com/office/drawing/2014/main" id="{283C8BFC-0EE4-092C-E668-11FA02F777E9}"/>
              </a:ext>
            </a:extLst>
          </p:cNvPr>
          <p:cNvSpPr/>
          <p:nvPr/>
        </p:nvSpPr>
        <p:spPr>
          <a:xfrm flipH="1">
            <a:off x="10573459" y="5672619"/>
            <a:ext cx="316345" cy="609253"/>
          </a:xfrm>
          <a:prstGeom prst="leftBrac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3DB84598-6110-4FBB-196F-495631F942CA}"/>
              </a:ext>
            </a:extLst>
          </p:cNvPr>
          <p:cNvSpPr txBox="1"/>
          <p:nvPr/>
        </p:nvSpPr>
        <p:spPr>
          <a:xfrm>
            <a:off x="10795290" y="4752522"/>
            <a:ext cx="10062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染色体</a:t>
            </a:r>
            <a:r>
              <a:rPr lang="en-US" altLang="zh-CN" sz="1400" b="1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C8304544-3CC2-A824-C518-2D0A7B82977E}"/>
              </a:ext>
            </a:extLst>
          </p:cNvPr>
          <p:cNvSpPr txBox="1"/>
          <p:nvPr/>
        </p:nvSpPr>
        <p:spPr>
          <a:xfrm>
            <a:off x="10795290" y="5182959"/>
            <a:ext cx="10062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染色体</a:t>
            </a:r>
            <a:r>
              <a:rPr lang="en-US" altLang="zh-CN" sz="1400" b="1" dirty="0">
                <a:solidFill>
                  <a:srgbClr val="C00000"/>
                </a:solidFill>
              </a:rPr>
              <a:t>2</a:t>
            </a: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14E8AC54-7BAD-40FB-7016-9C4726D06ABC}"/>
              </a:ext>
            </a:extLst>
          </p:cNvPr>
          <p:cNvSpPr txBox="1"/>
          <p:nvPr/>
        </p:nvSpPr>
        <p:spPr>
          <a:xfrm>
            <a:off x="10795290" y="5808259"/>
            <a:ext cx="10062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染色体</a:t>
            </a:r>
            <a:r>
              <a:rPr lang="en-US" altLang="zh-CN" sz="1400" b="1" dirty="0">
                <a:solidFill>
                  <a:srgbClr val="C00000"/>
                </a:solidFill>
              </a:rPr>
              <a:t>3</a:t>
            </a: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AC91E96F-AD2D-28AC-5CF5-D3F76BC2547F}"/>
              </a:ext>
            </a:extLst>
          </p:cNvPr>
          <p:cNvSpPr txBox="1"/>
          <p:nvPr/>
        </p:nvSpPr>
        <p:spPr>
          <a:xfrm>
            <a:off x="8124821" y="3222374"/>
            <a:ext cx="37579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/>
              <a:t>从 </a:t>
            </a:r>
            <a:r>
              <a:rPr lang="en-US" altLang="zh-CN" sz="2000" b="1" dirty="0" err="1"/>
              <a:t>i</a:t>
            </a:r>
            <a:r>
              <a:rPr lang="en-US" altLang="zh-CN" sz="2000" b="1" dirty="0"/>
              <a:t> </a:t>
            </a:r>
            <a:r>
              <a:rPr lang="zh-CN" altLang="en-US" sz="2000" b="1" dirty="0"/>
              <a:t>到</a:t>
            </a:r>
            <a:r>
              <a:rPr lang="en-US" altLang="zh-CN" sz="2000" b="1" dirty="0"/>
              <a:t> j </a:t>
            </a:r>
            <a:r>
              <a:rPr lang="zh-CN" altLang="en-US" sz="2000" b="1" dirty="0"/>
              <a:t>的编组方式视作染色体</a:t>
            </a:r>
            <a:endParaRPr lang="en-US" altLang="zh-CN" sz="2000" b="1" dirty="0"/>
          </a:p>
          <a:p>
            <a:pPr algn="ctr"/>
            <a:endParaRPr lang="en-US" altLang="zh-CN" sz="2000" b="1" dirty="0"/>
          </a:p>
          <a:p>
            <a:pPr algn="ctr"/>
            <a:r>
              <a:rPr lang="zh-CN" altLang="en-US" sz="2000" b="1" dirty="0"/>
              <a:t>每次进行交叉或变异时</a:t>
            </a:r>
            <a:endParaRPr lang="en-US" altLang="zh-CN" sz="2000" b="1" dirty="0"/>
          </a:p>
          <a:p>
            <a:pPr algn="ctr"/>
            <a:r>
              <a:rPr lang="zh-CN" altLang="en-US" sz="2000" b="1" dirty="0"/>
              <a:t>必须多个基因同时操作</a:t>
            </a:r>
            <a:endParaRPr lang="en-US" altLang="zh-CN" sz="2000" b="1" dirty="0"/>
          </a:p>
        </p:txBody>
      </p:sp>
    </p:spTree>
    <p:extLst>
      <p:ext uri="{BB962C8B-B14F-4D97-AF65-F5344CB8AC3E}">
        <p14:creationId xmlns:p14="http://schemas.microsoft.com/office/powerpoint/2010/main" val="19598725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067F9E-59B4-C5C0-AFEE-0322E491B9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3">
            <a:extLst>
              <a:ext uri="{FF2B5EF4-FFF2-40B4-BE49-F238E27FC236}">
                <a16:creationId xmlns:a16="http://schemas.microsoft.com/office/drawing/2014/main" id="{BEB5E696-4078-E0D8-083C-55B059E5B3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3112" y="379745"/>
            <a:ext cx="1003938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6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 </a:t>
            </a:r>
            <a:r>
              <a:rPr kumimoji="0" lang="zh-CN" altLang="en-US" sz="26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模型求解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3109EECF-D16D-6A80-724C-6E7041B669FB}"/>
              </a:ext>
            </a:extLst>
          </p:cNvPr>
          <p:cNvSpPr/>
          <p:nvPr/>
        </p:nvSpPr>
        <p:spPr>
          <a:xfrm>
            <a:off x="824682" y="0"/>
            <a:ext cx="175443" cy="628650"/>
          </a:xfrm>
          <a:prstGeom prst="rect">
            <a:avLst/>
          </a:prstGeom>
          <a:solidFill>
            <a:srgbClr val="8299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箭头: V 形 2">
            <a:extLst>
              <a:ext uri="{FF2B5EF4-FFF2-40B4-BE49-F238E27FC236}">
                <a16:creationId xmlns:a16="http://schemas.microsoft.com/office/drawing/2014/main" id="{B6FEC752-A877-6863-7A1A-D3E5A34D0D42}"/>
              </a:ext>
            </a:extLst>
          </p:cNvPr>
          <p:cNvSpPr/>
          <p:nvPr/>
        </p:nvSpPr>
        <p:spPr>
          <a:xfrm>
            <a:off x="334683" y="1296374"/>
            <a:ext cx="2623652" cy="628650"/>
          </a:xfrm>
          <a:prstGeom prst="chevron">
            <a:avLst>
              <a:gd name="adj" fmla="val 39818"/>
            </a:avLst>
          </a:prstGeom>
          <a:solidFill>
            <a:srgbClr val="002F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生成初始解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D208AB43-3083-2F97-B48D-446C3299D6D8}"/>
              </a:ext>
            </a:extLst>
          </p:cNvPr>
          <p:cNvSpPr/>
          <p:nvPr/>
        </p:nvSpPr>
        <p:spPr>
          <a:xfrm>
            <a:off x="195845" y="1202917"/>
            <a:ext cx="340182" cy="340182"/>
          </a:xfrm>
          <a:prstGeom prst="ellipse">
            <a:avLst/>
          </a:prstGeom>
          <a:solidFill>
            <a:srgbClr val="002F7C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8FED2EA3-8E17-F565-0AF5-D9E44635D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1730" y="4764162"/>
            <a:ext cx="4808792" cy="1626804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543AD025-D712-30D4-3976-126F1A9468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996" y="2847008"/>
            <a:ext cx="2802947" cy="1659846"/>
          </a:xfrm>
          <a:prstGeom prst="rect">
            <a:avLst/>
          </a:prstGeom>
        </p:spPr>
      </p:pic>
      <p:sp>
        <p:nvSpPr>
          <p:cNvPr id="39" name="左大括号 38">
            <a:extLst>
              <a:ext uri="{FF2B5EF4-FFF2-40B4-BE49-F238E27FC236}">
                <a16:creationId xmlns:a16="http://schemas.microsoft.com/office/drawing/2014/main" id="{0EFA72AD-F81D-4E9B-A301-488211DC96A4}"/>
              </a:ext>
            </a:extLst>
          </p:cNvPr>
          <p:cNvSpPr/>
          <p:nvPr/>
        </p:nvSpPr>
        <p:spPr>
          <a:xfrm>
            <a:off x="1672383" y="4831084"/>
            <a:ext cx="220113" cy="143427"/>
          </a:xfrm>
          <a:prstGeom prst="leftBrace">
            <a:avLst>
              <a:gd name="adj1" fmla="val 8333"/>
              <a:gd name="adj2" fmla="val 53985"/>
            </a:avLst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左大括号 39">
            <a:extLst>
              <a:ext uri="{FF2B5EF4-FFF2-40B4-BE49-F238E27FC236}">
                <a16:creationId xmlns:a16="http://schemas.microsoft.com/office/drawing/2014/main" id="{CE21D8A1-AB86-C1F1-8957-05AAFB507632}"/>
              </a:ext>
            </a:extLst>
          </p:cNvPr>
          <p:cNvSpPr/>
          <p:nvPr/>
        </p:nvSpPr>
        <p:spPr>
          <a:xfrm>
            <a:off x="1673594" y="5131241"/>
            <a:ext cx="220114" cy="411453"/>
          </a:xfrm>
          <a:prstGeom prst="leftBrac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左大括号 40">
            <a:extLst>
              <a:ext uri="{FF2B5EF4-FFF2-40B4-BE49-F238E27FC236}">
                <a16:creationId xmlns:a16="http://schemas.microsoft.com/office/drawing/2014/main" id="{74BDA322-B712-92E0-1B60-6092CC4ACCAB}"/>
              </a:ext>
            </a:extLst>
          </p:cNvPr>
          <p:cNvSpPr/>
          <p:nvPr/>
        </p:nvSpPr>
        <p:spPr>
          <a:xfrm>
            <a:off x="1672382" y="5671837"/>
            <a:ext cx="220114" cy="609253"/>
          </a:xfrm>
          <a:prstGeom prst="leftBrac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29509F1D-0A42-E98A-E424-4040B05039AF}"/>
              </a:ext>
            </a:extLst>
          </p:cNvPr>
          <p:cNvSpPr txBox="1"/>
          <p:nvPr/>
        </p:nvSpPr>
        <p:spPr>
          <a:xfrm>
            <a:off x="334685" y="4724408"/>
            <a:ext cx="1419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C00000"/>
                </a:solidFill>
              </a:rPr>
              <a:t>1</a:t>
            </a:r>
            <a:r>
              <a:rPr lang="zh-CN" altLang="en-US" sz="1400" b="1" dirty="0">
                <a:solidFill>
                  <a:srgbClr val="C00000"/>
                </a:solidFill>
              </a:rPr>
              <a:t>站的编组计划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E4748302-1176-40B5-2280-14102C499220}"/>
              </a:ext>
            </a:extLst>
          </p:cNvPr>
          <p:cNvSpPr txBox="1"/>
          <p:nvPr/>
        </p:nvSpPr>
        <p:spPr>
          <a:xfrm>
            <a:off x="334684" y="5175253"/>
            <a:ext cx="1419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C00000"/>
                </a:solidFill>
              </a:rPr>
              <a:t>2</a:t>
            </a:r>
            <a:r>
              <a:rPr lang="zh-CN" altLang="en-US" sz="1400" b="1" dirty="0">
                <a:solidFill>
                  <a:srgbClr val="C00000"/>
                </a:solidFill>
              </a:rPr>
              <a:t>站的编组计划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6F2EED7D-BE39-D03D-D914-276B11389C01}"/>
              </a:ext>
            </a:extLst>
          </p:cNvPr>
          <p:cNvSpPr txBox="1"/>
          <p:nvPr/>
        </p:nvSpPr>
        <p:spPr>
          <a:xfrm>
            <a:off x="334683" y="5822424"/>
            <a:ext cx="1419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C00000"/>
                </a:solidFill>
              </a:rPr>
              <a:t>3</a:t>
            </a:r>
            <a:r>
              <a:rPr lang="zh-CN" altLang="en-US" sz="1400" b="1" dirty="0">
                <a:solidFill>
                  <a:srgbClr val="C00000"/>
                </a:solidFill>
              </a:rPr>
              <a:t>站的编组计划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B1210B36-1F87-C7DD-37EF-7C94576AB7CF}"/>
              </a:ext>
            </a:extLst>
          </p:cNvPr>
          <p:cNvSpPr txBox="1"/>
          <p:nvPr/>
        </p:nvSpPr>
        <p:spPr>
          <a:xfrm>
            <a:off x="6900371" y="4751741"/>
            <a:ext cx="758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基因</a:t>
            </a:r>
            <a:r>
              <a:rPr lang="en-US" altLang="zh-CN" sz="1400" b="1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5F7E357A-21F2-1151-88D9-1AC46C90818F}"/>
              </a:ext>
            </a:extLst>
          </p:cNvPr>
          <p:cNvSpPr txBox="1"/>
          <p:nvPr/>
        </p:nvSpPr>
        <p:spPr>
          <a:xfrm>
            <a:off x="3125598" y="4450951"/>
            <a:ext cx="1419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到站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9CC36269-4536-C115-FC38-00AAD83231B6}"/>
              </a:ext>
            </a:extLst>
          </p:cNvPr>
          <p:cNvSpPr txBox="1"/>
          <p:nvPr/>
        </p:nvSpPr>
        <p:spPr>
          <a:xfrm>
            <a:off x="4344798" y="4437375"/>
            <a:ext cx="1419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路径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10E45190-35D4-D66B-216F-830B08BC281D}"/>
              </a:ext>
            </a:extLst>
          </p:cNvPr>
          <p:cNvSpPr txBox="1"/>
          <p:nvPr/>
        </p:nvSpPr>
        <p:spPr>
          <a:xfrm>
            <a:off x="5559231" y="4450951"/>
            <a:ext cx="15590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首次改编于某站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482AC8A0-AC38-545C-7CD9-03CC5F42C0AB}"/>
              </a:ext>
            </a:extLst>
          </p:cNvPr>
          <p:cNvSpPr txBox="1"/>
          <p:nvPr/>
        </p:nvSpPr>
        <p:spPr>
          <a:xfrm>
            <a:off x="3657049" y="2623912"/>
            <a:ext cx="30922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C00000"/>
                </a:solidFill>
              </a:rPr>
              <a:t>遍历发站和到站</a:t>
            </a:r>
            <a:endParaRPr lang="en-US" altLang="zh-CN" sz="2400" b="1" dirty="0">
              <a:solidFill>
                <a:srgbClr val="C00000"/>
              </a:solidFill>
            </a:endParaRPr>
          </a:p>
          <a:p>
            <a:pPr algn="ctr"/>
            <a:r>
              <a:rPr lang="zh-CN" altLang="en-US" sz="2400" b="1" dirty="0">
                <a:solidFill>
                  <a:srgbClr val="C00000"/>
                </a:solidFill>
              </a:rPr>
              <a:t>决定基因个数</a:t>
            </a:r>
            <a:endParaRPr lang="en-US" altLang="zh-CN" sz="2400" b="1" dirty="0">
              <a:solidFill>
                <a:srgbClr val="C00000"/>
              </a:solidFill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32C5F35C-3DC4-CB95-A789-42EE30E48ADC}"/>
              </a:ext>
            </a:extLst>
          </p:cNvPr>
          <p:cNvSpPr/>
          <p:nvPr/>
        </p:nvSpPr>
        <p:spPr>
          <a:xfrm>
            <a:off x="195845" y="1997858"/>
            <a:ext cx="7585886" cy="461010"/>
          </a:xfrm>
          <a:prstGeom prst="rect">
            <a:avLst/>
          </a:prstGeom>
          <a:solidFill>
            <a:srgbClr val="002F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b="1" dirty="0"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输入地图，随机生成个体（编组方案）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0C095AD6-1113-AA65-D7C6-C5F18D396E43}"/>
              </a:ext>
            </a:extLst>
          </p:cNvPr>
          <p:cNvSpPr/>
          <p:nvPr/>
        </p:nvSpPr>
        <p:spPr>
          <a:xfrm>
            <a:off x="195845" y="2454471"/>
            <a:ext cx="7585886" cy="4198256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69994ED8-4520-35B6-A504-3BC968DDD5A5}"/>
              </a:ext>
            </a:extLst>
          </p:cNvPr>
          <p:cNvSpPr txBox="1"/>
          <p:nvPr/>
        </p:nvSpPr>
        <p:spPr>
          <a:xfrm>
            <a:off x="1823507" y="2550486"/>
            <a:ext cx="10879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单一方向上</a:t>
            </a:r>
            <a:endParaRPr lang="en-US" altLang="zh-CN" sz="1400" b="1" dirty="0">
              <a:solidFill>
                <a:srgbClr val="C00000"/>
              </a:solidFill>
            </a:endParaRPr>
          </a:p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下游车站编号小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id="{481552E4-A17A-1911-D192-FF2003DAB632}"/>
                  </a:ext>
                </a:extLst>
              </p:cNvPr>
              <p:cNvSpPr txBox="1"/>
              <p:nvPr/>
            </p:nvSpPr>
            <p:spPr>
              <a:xfrm>
                <a:off x="3971065" y="3482861"/>
                <a:ext cx="2778261" cy="78752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nary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nary>
                            <m:naryPr>
                              <m:chr m:val="∑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nary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+1)</m:t>
                              </m:r>
                            </m:num>
                            <m:den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id="{481552E4-A17A-1911-D192-FF2003DAB6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1065" y="3482861"/>
                <a:ext cx="2778261" cy="78752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5" name="文本框 54">
            <a:extLst>
              <a:ext uri="{FF2B5EF4-FFF2-40B4-BE49-F238E27FC236}">
                <a16:creationId xmlns:a16="http://schemas.microsoft.com/office/drawing/2014/main" id="{F222768B-BD2F-C91D-EA69-9716793FC48B}"/>
              </a:ext>
            </a:extLst>
          </p:cNvPr>
          <p:cNvSpPr txBox="1"/>
          <p:nvPr/>
        </p:nvSpPr>
        <p:spPr>
          <a:xfrm>
            <a:off x="1908782" y="4446880"/>
            <a:ext cx="1419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发站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4BFEEDE2-13F0-ADC2-39CF-5BF841B70E4D}"/>
              </a:ext>
            </a:extLst>
          </p:cNvPr>
          <p:cNvSpPr txBox="1"/>
          <p:nvPr/>
        </p:nvSpPr>
        <p:spPr>
          <a:xfrm>
            <a:off x="6900371" y="5028289"/>
            <a:ext cx="758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基因</a:t>
            </a:r>
            <a:r>
              <a:rPr lang="en-US" altLang="zh-CN" sz="1400" b="1" dirty="0">
                <a:solidFill>
                  <a:srgbClr val="C00000"/>
                </a:solidFill>
              </a:rPr>
              <a:t>2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6C6ABD47-61B5-2034-3540-0CB75783B42E}"/>
              </a:ext>
            </a:extLst>
          </p:cNvPr>
          <p:cNvSpPr txBox="1"/>
          <p:nvPr/>
        </p:nvSpPr>
        <p:spPr>
          <a:xfrm>
            <a:off x="6900370" y="5297850"/>
            <a:ext cx="758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基因</a:t>
            </a:r>
            <a:r>
              <a:rPr lang="en-US" altLang="zh-CN" sz="1400" b="1" dirty="0">
                <a:solidFill>
                  <a:srgbClr val="C00000"/>
                </a:solidFill>
              </a:rPr>
              <a:t>3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81A8FCE1-4B52-24BB-B481-5A9C1B913D41}"/>
              </a:ext>
            </a:extLst>
          </p:cNvPr>
          <p:cNvSpPr txBox="1"/>
          <p:nvPr/>
        </p:nvSpPr>
        <p:spPr>
          <a:xfrm>
            <a:off x="6905740" y="5574398"/>
            <a:ext cx="758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基因</a:t>
            </a:r>
            <a:r>
              <a:rPr lang="en-US" altLang="zh-CN" sz="1400" b="1" dirty="0">
                <a:solidFill>
                  <a:srgbClr val="C00000"/>
                </a:solidFill>
              </a:rPr>
              <a:t>4</a:t>
            </a: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8A438013-894D-E2A0-02A7-512FC470F8F3}"/>
              </a:ext>
            </a:extLst>
          </p:cNvPr>
          <p:cNvSpPr txBox="1"/>
          <p:nvPr/>
        </p:nvSpPr>
        <p:spPr>
          <a:xfrm>
            <a:off x="6900370" y="5829879"/>
            <a:ext cx="758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基因</a:t>
            </a:r>
            <a:r>
              <a:rPr lang="en-US" altLang="zh-CN" sz="1400" b="1" dirty="0">
                <a:solidFill>
                  <a:srgbClr val="C00000"/>
                </a:solidFill>
              </a:rPr>
              <a:t>5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D1D83092-D785-EBB1-2903-FB90E6FA7717}"/>
              </a:ext>
            </a:extLst>
          </p:cNvPr>
          <p:cNvSpPr txBox="1"/>
          <p:nvPr/>
        </p:nvSpPr>
        <p:spPr>
          <a:xfrm>
            <a:off x="6909571" y="6115254"/>
            <a:ext cx="758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基因</a:t>
            </a:r>
            <a:r>
              <a:rPr lang="en-US" altLang="zh-CN" sz="1400" b="1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BF9FA8F6-3077-B26C-7217-979233CCF242}"/>
              </a:ext>
            </a:extLst>
          </p:cNvPr>
          <p:cNvSpPr/>
          <p:nvPr/>
        </p:nvSpPr>
        <p:spPr>
          <a:xfrm>
            <a:off x="8059462" y="1993461"/>
            <a:ext cx="3888661" cy="461010"/>
          </a:xfrm>
          <a:prstGeom prst="rect">
            <a:avLst/>
          </a:prstGeom>
          <a:solidFill>
            <a:srgbClr val="002F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计算能量（目标函数）</a:t>
            </a: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A62A1518-7C8B-2C88-1E68-11CA523E2876}"/>
              </a:ext>
            </a:extLst>
          </p:cNvPr>
          <p:cNvSpPr/>
          <p:nvPr/>
        </p:nvSpPr>
        <p:spPr>
          <a:xfrm>
            <a:off x="8059462" y="2450074"/>
            <a:ext cx="3888661" cy="4198256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6147CBB-E356-733A-EEC3-5C40C291110B}"/>
              </a:ext>
            </a:extLst>
          </p:cNvPr>
          <p:cNvSpPr txBox="1"/>
          <p:nvPr/>
        </p:nvSpPr>
        <p:spPr>
          <a:xfrm>
            <a:off x="8280801" y="2540497"/>
            <a:ext cx="1059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/>
              <a:t>输入：</a:t>
            </a:r>
            <a:endParaRPr lang="en-US" altLang="zh-CN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4EDB8D30-61A3-66C1-6B51-F80A7DA26268}"/>
                  </a:ext>
                </a:extLst>
              </p:cNvPr>
              <p:cNvSpPr txBox="1"/>
              <p:nvPr/>
            </p:nvSpPr>
            <p:spPr>
              <a:xfrm>
                <a:off x="9249478" y="2632115"/>
                <a:ext cx="2462045" cy="1825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 algn="just">
                  <a:buAutoNum type="arabicPeriod"/>
                </a:pPr>
                <a:r>
                  <a:rPr lang="zh-CN" altLang="en-US" b="1" dirty="0"/>
                  <a:t>运输需求</a:t>
                </a:r>
                <a:endParaRPr lang="en-US" altLang="zh-CN" b="1" dirty="0"/>
              </a:p>
              <a:p>
                <a:pPr marL="342900" indent="-342900" algn="just">
                  <a:buAutoNum type="arabicPeriod"/>
                </a:pPr>
                <a:r>
                  <a:rPr lang="zh-CN" altLang="en-US" b="1" dirty="0"/>
                  <a:t>各站编组车数限制</a:t>
                </a:r>
                <a:endParaRPr lang="en-US" altLang="zh-CN" b="1" dirty="0"/>
              </a:p>
              <a:p>
                <a:pPr marL="342900" indent="-342900" algn="just">
                  <a:buAutoNum type="arabicPeriod"/>
                </a:pPr>
                <a:r>
                  <a:rPr lang="zh-CN" altLang="en-US" b="1" dirty="0"/>
                  <a:t>集结车小时 </a:t>
                </a:r>
                <a14:m>
                  <m:oMath xmlns:m="http://schemas.openxmlformats.org/officeDocument/2006/math">
                    <m:r>
                      <a:rPr lang="en-US" altLang="zh-CN" b="1" i="1" dirty="0" smtClean="0">
                        <a:latin typeface="Cambria Math" panose="02040503050406030204" pitchFamily="18" charset="0"/>
                      </a:rPr>
                      <m:t>𝑪𝒎</m:t>
                    </m:r>
                  </m:oMath>
                </a14:m>
                <a:endParaRPr lang="en-US" altLang="zh-CN" b="1" dirty="0"/>
              </a:p>
              <a:p>
                <a:pPr marL="342900" indent="-342900" algn="just">
                  <a:buAutoNum type="arabicPeriod"/>
                </a:pPr>
                <a:r>
                  <a:rPr lang="zh-CN" altLang="en-US" b="1" dirty="0"/>
                  <a:t>节省时间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  <m:sub>
                        <m:r>
                          <a:rPr lang="zh-CN" altLang="en-US" b="1" i="1">
                            <a:latin typeface="Cambria Math" panose="02040503050406030204" pitchFamily="18" charset="0"/>
                          </a:rPr>
                          <m:t>节</m:t>
                        </m:r>
                      </m:sub>
                    </m:sSub>
                  </m:oMath>
                </a14:m>
                <a:endParaRPr lang="en-US" altLang="zh-CN" b="1" dirty="0"/>
              </a:p>
              <a:p>
                <a:pPr marL="342900" indent="-342900" algn="just">
                  <a:buAutoNum type="arabicPeriod"/>
                </a:pPr>
                <a:r>
                  <a:rPr lang="zh-CN" altLang="en-US" b="1" dirty="0"/>
                  <a:t>各路径长度</a:t>
                </a:r>
                <a:endParaRPr lang="en-US" altLang="zh-CN" b="1" dirty="0"/>
              </a:p>
              <a:p>
                <a:pPr marL="342900" indent="-342900" algn="just">
                  <a:buAutoNum type="arabicPeriod"/>
                </a:pPr>
                <a:r>
                  <a:rPr lang="zh-CN" altLang="en-US" b="1" dirty="0"/>
                  <a:t>成本换算系数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b="1" i="1" smtClean="0">
                            <a:latin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endParaRPr lang="en-US" altLang="zh-CN" b="1" dirty="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4EDB8D30-61A3-66C1-6B51-F80A7DA262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49478" y="2632115"/>
                <a:ext cx="2462045" cy="1825628"/>
              </a:xfrm>
              <a:prstGeom prst="rect">
                <a:avLst/>
              </a:prstGeom>
              <a:blipFill>
                <a:blip r:embed="rId6"/>
                <a:stretch>
                  <a:fillRect l="-1238" t="-2007" b="-468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文本框 5">
            <a:extLst>
              <a:ext uri="{FF2B5EF4-FFF2-40B4-BE49-F238E27FC236}">
                <a16:creationId xmlns:a16="http://schemas.microsoft.com/office/drawing/2014/main" id="{ECBF614C-4F6A-74EE-5D68-FF7A95ECB024}"/>
              </a:ext>
            </a:extLst>
          </p:cNvPr>
          <p:cNvSpPr txBox="1"/>
          <p:nvPr/>
        </p:nvSpPr>
        <p:spPr>
          <a:xfrm>
            <a:off x="8280801" y="4545270"/>
            <a:ext cx="1059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/>
              <a:t>输出：</a:t>
            </a:r>
            <a:endParaRPr lang="en-US" altLang="zh-CN" sz="2400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2BBEE79-8A88-F372-70B5-64B4172C0253}"/>
              </a:ext>
            </a:extLst>
          </p:cNvPr>
          <p:cNvSpPr txBox="1"/>
          <p:nvPr/>
        </p:nvSpPr>
        <p:spPr>
          <a:xfrm>
            <a:off x="9249478" y="4635387"/>
            <a:ext cx="24620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Tx/>
              <a:buAutoNum type="arabicPeriod"/>
            </a:pPr>
            <a:r>
              <a:rPr lang="zh-CN" altLang="en-US" b="1" dirty="0"/>
              <a:t>改编数是否满足各站编组车数限制</a:t>
            </a:r>
            <a:endParaRPr lang="en-US" altLang="zh-CN" b="1" dirty="0"/>
          </a:p>
          <a:p>
            <a:pPr marL="342900" indent="-342900" algn="just">
              <a:buAutoNum type="arabicPeriod"/>
            </a:pPr>
            <a:r>
              <a:rPr lang="zh-CN" altLang="en-US" b="1" dirty="0"/>
              <a:t>总成本（目标函数，即模拟退火能量）</a:t>
            </a:r>
            <a:endParaRPr lang="en-US" altLang="zh-CN" b="1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1B082B1-52C4-5E82-1819-AE6652F7458C}"/>
              </a:ext>
            </a:extLst>
          </p:cNvPr>
          <p:cNvSpPr txBox="1"/>
          <p:nvPr/>
        </p:nvSpPr>
        <p:spPr>
          <a:xfrm>
            <a:off x="8512054" y="5983767"/>
            <a:ext cx="2983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C00000"/>
                </a:solidFill>
              </a:rPr>
              <a:t>目标函数最小化问题</a:t>
            </a:r>
            <a:endParaRPr lang="en-US" altLang="zh-CN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5088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176FFF-4ACA-BD07-E162-C22EA1397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3">
            <a:extLst>
              <a:ext uri="{FF2B5EF4-FFF2-40B4-BE49-F238E27FC236}">
                <a16:creationId xmlns:a16="http://schemas.microsoft.com/office/drawing/2014/main" id="{5E346173-8110-5368-1005-F1225EC3FA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3112" y="379745"/>
            <a:ext cx="1003938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6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 </a:t>
            </a:r>
            <a:r>
              <a:rPr kumimoji="0" lang="zh-CN" altLang="en-US" sz="26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模型求解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94EDF34B-1D8D-40B8-E1DD-19555FAAA738}"/>
              </a:ext>
            </a:extLst>
          </p:cNvPr>
          <p:cNvSpPr/>
          <p:nvPr/>
        </p:nvSpPr>
        <p:spPr>
          <a:xfrm>
            <a:off x="824682" y="0"/>
            <a:ext cx="175443" cy="628650"/>
          </a:xfrm>
          <a:prstGeom prst="rect">
            <a:avLst/>
          </a:prstGeom>
          <a:solidFill>
            <a:srgbClr val="8299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TextBox 7">
            <a:extLst>
              <a:ext uri="{FF2B5EF4-FFF2-40B4-BE49-F238E27FC236}">
                <a16:creationId xmlns:a16="http://schemas.microsoft.com/office/drawing/2014/main" id="{A97D23E4-D6D1-AAA9-3CD3-10DC964B1300}"/>
              </a:ext>
            </a:extLst>
          </p:cNvPr>
          <p:cNvSpPr txBox="1"/>
          <p:nvPr/>
        </p:nvSpPr>
        <p:spPr>
          <a:xfrm>
            <a:off x="2799644" y="9369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+mn-ea"/>
              <a:cs typeface="+mn-cs"/>
            </a:endParaRPr>
          </a:p>
        </p:txBody>
      </p:sp>
      <p:sp>
        <p:nvSpPr>
          <p:cNvPr id="3" name="箭头: V 形 2">
            <a:extLst>
              <a:ext uri="{FF2B5EF4-FFF2-40B4-BE49-F238E27FC236}">
                <a16:creationId xmlns:a16="http://schemas.microsoft.com/office/drawing/2014/main" id="{5411BD40-D1E7-AA75-60D5-D24602941F39}"/>
              </a:ext>
            </a:extLst>
          </p:cNvPr>
          <p:cNvSpPr/>
          <p:nvPr/>
        </p:nvSpPr>
        <p:spPr>
          <a:xfrm>
            <a:off x="334683" y="1296374"/>
            <a:ext cx="2623652" cy="628650"/>
          </a:xfrm>
          <a:prstGeom prst="chevron">
            <a:avLst>
              <a:gd name="adj" fmla="val 39818"/>
            </a:avLst>
          </a:prstGeom>
          <a:solidFill>
            <a:srgbClr val="002F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生成初始解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9B7AE951-E140-F96A-9713-A2537C81A924}"/>
              </a:ext>
            </a:extLst>
          </p:cNvPr>
          <p:cNvSpPr/>
          <p:nvPr/>
        </p:nvSpPr>
        <p:spPr>
          <a:xfrm>
            <a:off x="195845" y="1202917"/>
            <a:ext cx="340182" cy="340182"/>
          </a:xfrm>
          <a:prstGeom prst="ellipse">
            <a:avLst/>
          </a:prstGeom>
          <a:solidFill>
            <a:srgbClr val="002F7C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箭头: V 形 5">
            <a:extLst>
              <a:ext uri="{FF2B5EF4-FFF2-40B4-BE49-F238E27FC236}">
                <a16:creationId xmlns:a16="http://schemas.microsoft.com/office/drawing/2014/main" id="{F85A3A1E-3303-D3ED-964C-E749591A50D5}"/>
              </a:ext>
            </a:extLst>
          </p:cNvPr>
          <p:cNvSpPr/>
          <p:nvPr/>
        </p:nvSpPr>
        <p:spPr>
          <a:xfrm>
            <a:off x="3239898" y="1291254"/>
            <a:ext cx="2623652" cy="628650"/>
          </a:xfrm>
          <a:prstGeom prst="chevron">
            <a:avLst>
              <a:gd name="adj" fmla="val 39818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8FAAD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迭代过程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(GA)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AD068ECD-AE00-A8CC-2018-57A5C9AC7094}"/>
              </a:ext>
            </a:extLst>
          </p:cNvPr>
          <p:cNvSpPr/>
          <p:nvPr/>
        </p:nvSpPr>
        <p:spPr>
          <a:xfrm>
            <a:off x="3097173" y="1126283"/>
            <a:ext cx="340182" cy="340182"/>
          </a:xfrm>
          <a:prstGeom prst="ellipse">
            <a:avLst/>
          </a:prstGeom>
          <a:solidFill>
            <a:srgbClr val="002F7C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29180A5-389B-890E-41DA-700E4C98FEF3}"/>
              </a:ext>
            </a:extLst>
          </p:cNvPr>
          <p:cNvSpPr/>
          <p:nvPr/>
        </p:nvSpPr>
        <p:spPr>
          <a:xfrm>
            <a:off x="174884" y="2093669"/>
            <a:ext cx="3838502" cy="461010"/>
          </a:xfrm>
          <a:prstGeom prst="rect">
            <a:avLst/>
          </a:prstGeom>
          <a:solidFill>
            <a:srgbClr val="002F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b="1" dirty="0"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精英选择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4EED094-7E1B-A234-AFC7-F09EB02E5160}"/>
              </a:ext>
            </a:extLst>
          </p:cNvPr>
          <p:cNvSpPr/>
          <p:nvPr/>
        </p:nvSpPr>
        <p:spPr>
          <a:xfrm>
            <a:off x="174884" y="2550282"/>
            <a:ext cx="3838502" cy="4198256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3A1DBDB-11D2-A137-3462-52015FFF9019}"/>
              </a:ext>
            </a:extLst>
          </p:cNvPr>
          <p:cNvSpPr/>
          <p:nvPr/>
        </p:nvSpPr>
        <p:spPr>
          <a:xfrm>
            <a:off x="4126590" y="2089272"/>
            <a:ext cx="3888661" cy="461010"/>
          </a:xfrm>
          <a:prstGeom prst="rect">
            <a:avLst/>
          </a:prstGeom>
          <a:solidFill>
            <a:srgbClr val="002F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交叉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89A574DA-4685-46B0-4BC0-327662B83E09}"/>
              </a:ext>
            </a:extLst>
          </p:cNvPr>
          <p:cNvSpPr/>
          <p:nvPr/>
        </p:nvSpPr>
        <p:spPr>
          <a:xfrm>
            <a:off x="4126590" y="2545885"/>
            <a:ext cx="3888661" cy="4198256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C8846597-BB94-E490-AC71-E83B63ADF3F4}"/>
              </a:ext>
            </a:extLst>
          </p:cNvPr>
          <p:cNvSpPr/>
          <p:nvPr/>
        </p:nvSpPr>
        <p:spPr>
          <a:xfrm>
            <a:off x="8128455" y="2084875"/>
            <a:ext cx="3888661" cy="461010"/>
          </a:xfrm>
          <a:prstGeom prst="rect">
            <a:avLst/>
          </a:prstGeom>
          <a:solidFill>
            <a:srgbClr val="002F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变异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A8EFC3DF-CA5E-8408-5FA8-745910EFD571}"/>
              </a:ext>
            </a:extLst>
          </p:cNvPr>
          <p:cNvSpPr/>
          <p:nvPr/>
        </p:nvSpPr>
        <p:spPr>
          <a:xfrm>
            <a:off x="8128455" y="2541488"/>
            <a:ext cx="3888661" cy="4198256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51" name="图片 50">
            <a:extLst>
              <a:ext uri="{FF2B5EF4-FFF2-40B4-BE49-F238E27FC236}">
                <a16:creationId xmlns:a16="http://schemas.microsoft.com/office/drawing/2014/main" id="{A1FB98AA-D79B-DC7A-66FE-F4D47C95B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112" y="2723324"/>
            <a:ext cx="2677993" cy="101528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7" name="墨迹 56">
                <a:extLst>
                  <a:ext uri="{FF2B5EF4-FFF2-40B4-BE49-F238E27FC236}">
                    <a16:creationId xmlns:a16="http://schemas.microsoft.com/office/drawing/2014/main" id="{86341139-6265-8117-A599-9FD6A28D98FA}"/>
                  </a:ext>
                </a:extLst>
              </p14:cNvPr>
              <p14:cNvContentPartPr/>
              <p14:nvPr/>
            </p14:nvContentPartPr>
            <p14:xfrm>
              <a:off x="3580500" y="3152670"/>
              <a:ext cx="183960" cy="150840"/>
            </p14:xfrm>
          </p:contentPart>
        </mc:Choice>
        <mc:Fallback xmlns="">
          <p:pic>
            <p:nvPicPr>
              <p:cNvPr id="57" name="墨迹 56">
                <a:extLst>
                  <a:ext uri="{FF2B5EF4-FFF2-40B4-BE49-F238E27FC236}">
                    <a16:creationId xmlns:a16="http://schemas.microsoft.com/office/drawing/2014/main" id="{86341139-6265-8117-A599-9FD6A28D98F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17860" y="3089670"/>
                <a:ext cx="309600" cy="276480"/>
              </a:xfrm>
              <a:prstGeom prst="rect">
                <a:avLst/>
              </a:prstGeom>
            </p:spPr>
          </p:pic>
        </mc:Fallback>
      </mc:AlternateContent>
      <p:sp>
        <p:nvSpPr>
          <p:cNvPr id="58" name="文本框 57">
            <a:extLst>
              <a:ext uri="{FF2B5EF4-FFF2-40B4-BE49-F238E27FC236}">
                <a16:creationId xmlns:a16="http://schemas.microsoft.com/office/drawing/2014/main" id="{A9A9BC3C-23A6-9131-C871-903F9992CE4F}"/>
              </a:ext>
            </a:extLst>
          </p:cNvPr>
          <p:cNvSpPr txBox="1"/>
          <p:nvPr/>
        </p:nvSpPr>
        <p:spPr>
          <a:xfrm>
            <a:off x="141366" y="2745459"/>
            <a:ext cx="1094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更优父代</a:t>
            </a:r>
            <a:r>
              <a:rPr lang="en-US" altLang="zh-CN" sz="1400" b="1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272CD92B-3526-D4D3-B168-32543B9A14E3}"/>
              </a:ext>
            </a:extLst>
          </p:cNvPr>
          <p:cNvSpPr txBox="1"/>
          <p:nvPr/>
        </p:nvSpPr>
        <p:spPr>
          <a:xfrm>
            <a:off x="162660" y="3053236"/>
            <a:ext cx="1046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较次父代</a:t>
            </a:r>
            <a:r>
              <a:rPr lang="en-US" altLang="zh-CN" sz="1400" b="1" dirty="0">
                <a:solidFill>
                  <a:srgbClr val="C00000"/>
                </a:solidFill>
              </a:rPr>
              <a:t>2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2CC3DF6B-A080-0243-AEC2-D79B083E9DB6}"/>
              </a:ext>
            </a:extLst>
          </p:cNvPr>
          <p:cNvSpPr txBox="1"/>
          <p:nvPr/>
        </p:nvSpPr>
        <p:spPr>
          <a:xfrm>
            <a:off x="334683" y="3361013"/>
            <a:ext cx="1046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子代</a:t>
            </a:r>
            <a:r>
              <a:rPr lang="en-US" altLang="zh-CN" sz="1400" b="1" dirty="0">
                <a:solidFill>
                  <a:srgbClr val="C00000"/>
                </a:solidFill>
              </a:rPr>
              <a:t>2</a:t>
            </a:r>
          </a:p>
        </p:txBody>
      </p:sp>
      <p:pic>
        <p:nvPicPr>
          <p:cNvPr id="63" name="图片 62">
            <a:extLst>
              <a:ext uri="{FF2B5EF4-FFF2-40B4-BE49-F238E27FC236}">
                <a16:creationId xmlns:a16="http://schemas.microsoft.com/office/drawing/2014/main" id="{DBF75B74-58A0-8D33-2AEC-C34C6E65A8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583" y="3907252"/>
            <a:ext cx="2833237" cy="2741249"/>
          </a:xfrm>
          <a:prstGeom prst="rect">
            <a:avLst/>
          </a:prstGeom>
        </p:spPr>
      </p:pic>
      <p:pic>
        <p:nvPicPr>
          <p:cNvPr id="65" name="图片 64">
            <a:extLst>
              <a:ext uri="{FF2B5EF4-FFF2-40B4-BE49-F238E27FC236}">
                <a16:creationId xmlns:a16="http://schemas.microsoft.com/office/drawing/2014/main" id="{6799EA72-ED09-6DC8-DEB0-2D2794D2359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06632" y="2670164"/>
            <a:ext cx="2677993" cy="122795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6" name="墨迹 65">
                <a:extLst>
                  <a:ext uri="{FF2B5EF4-FFF2-40B4-BE49-F238E27FC236}">
                    <a16:creationId xmlns:a16="http://schemas.microsoft.com/office/drawing/2014/main" id="{5A9E1147-4A69-CC1A-6118-7E692C2DFA1D}"/>
                  </a:ext>
                </a:extLst>
              </p14:cNvPr>
              <p14:cNvContentPartPr/>
              <p14:nvPr/>
            </p14:nvContentPartPr>
            <p14:xfrm>
              <a:off x="7599800" y="3626840"/>
              <a:ext cx="169200" cy="112320"/>
            </p14:xfrm>
          </p:contentPart>
        </mc:Choice>
        <mc:Fallback xmlns="">
          <p:pic>
            <p:nvPicPr>
              <p:cNvPr id="66" name="墨迹 65">
                <a:extLst>
                  <a:ext uri="{FF2B5EF4-FFF2-40B4-BE49-F238E27FC236}">
                    <a16:creationId xmlns:a16="http://schemas.microsoft.com/office/drawing/2014/main" id="{5A9E1147-4A69-CC1A-6118-7E692C2DFA1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536800" y="3564200"/>
                <a:ext cx="294840" cy="23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7" name="墨迹 66">
                <a:extLst>
                  <a:ext uri="{FF2B5EF4-FFF2-40B4-BE49-F238E27FC236}">
                    <a16:creationId xmlns:a16="http://schemas.microsoft.com/office/drawing/2014/main" id="{443A3EE9-062A-1FF1-750D-77C1D59395FA}"/>
                  </a:ext>
                </a:extLst>
              </p14:cNvPr>
              <p14:cNvContentPartPr/>
              <p14:nvPr/>
            </p14:nvContentPartPr>
            <p14:xfrm>
              <a:off x="7583960" y="2768600"/>
              <a:ext cx="182880" cy="137520"/>
            </p14:xfrm>
          </p:contentPart>
        </mc:Choice>
        <mc:Fallback xmlns="">
          <p:pic>
            <p:nvPicPr>
              <p:cNvPr id="67" name="墨迹 66">
                <a:extLst>
                  <a:ext uri="{FF2B5EF4-FFF2-40B4-BE49-F238E27FC236}">
                    <a16:creationId xmlns:a16="http://schemas.microsoft.com/office/drawing/2014/main" id="{443A3EE9-062A-1FF1-750D-77C1D59395FA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520960" y="2705600"/>
                <a:ext cx="308520" cy="263160"/>
              </a:xfrm>
              <a:prstGeom prst="rect">
                <a:avLst/>
              </a:prstGeom>
            </p:spPr>
          </p:pic>
        </mc:Fallback>
      </mc:AlternateContent>
      <p:sp>
        <p:nvSpPr>
          <p:cNvPr id="68" name="文本框 67">
            <a:extLst>
              <a:ext uri="{FF2B5EF4-FFF2-40B4-BE49-F238E27FC236}">
                <a16:creationId xmlns:a16="http://schemas.microsoft.com/office/drawing/2014/main" id="{0AD7C17F-77AF-BFEF-5004-E11AEE783002}"/>
              </a:ext>
            </a:extLst>
          </p:cNvPr>
          <p:cNvSpPr txBox="1"/>
          <p:nvPr/>
        </p:nvSpPr>
        <p:spPr>
          <a:xfrm>
            <a:off x="4147001" y="2683471"/>
            <a:ext cx="1094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父代</a:t>
            </a:r>
            <a:r>
              <a:rPr lang="en-US" altLang="zh-CN" sz="1400" b="1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931770F0-4B79-9DCD-A51B-4DB18E819CE6}"/>
              </a:ext>
            </a:extLst>
          </p:cNvPr>
          <p:cNvSpPr txBox="1"/>
          <p:nvPr/>
        </p:nvSpPr>
        <p:spPr>
          <a:xfrm>
            <a:off x="4147001" y="2957241"/>
            <a:ext cx="1094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父代</a:t>
            </a:r>
            <a:r>
              <a:rPr lang="en-US" altLang="zh-CN" sz="1400" b="1" dirty="0">
                <a:solidFill>
                  <a:srgbClr val="C00000"/>
                </a:solidFill>
              </a:rPr>
              <a:t>2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42AD2444-B2D1-52E1-AB3B-1C6FBFE0A939}"/>
              </a:ext>
            </a:extLst>
          </p:cNvPr>
          <p:cNvSpPr txBox="1"/>
          <p:nvPr/>
        </p:nvSpPr>
        <p:spPr>
          <a:xfrm>
            <a:off x="4153901" y="3228090"/>
            <a:ext cx="1094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子代</a:t>
            </a:r>
            <a:r>
              <a:rPr lang="en-US" altLang="zh-CN" sz="1400" b="1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81FDAF14-8574-CD0F-FF99-085C6EA58D79}"/>
              </a:ext>
            </a:extLst>
          </p:cNvPr>
          <p:cNvSpPr txBox="1"/>
          <p:nvPr/>
        </p:nvSpPr>
        <p:spPr>
          <a:xfrm>
            <a:off x="4153901" y="3514901"/>
            <a:ext cx="1094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子代</a:t>
            </a:r>
            <a:r>
              <a:rPr lang="en-US" altLang="zh-CN" sz="1400" b="1" dirty="0">
                <a:solidFill>
                  <a:srgbClr val="C00000"/>
                </a:solidFill>
              </a:rPr>
              <a:t>2</a:t>
            </a:r>
          </a:p>
        </p:txBody>
      </p:sp>
      <p:pic>
        <p:nvPicPr>
          <p:cNvPr id="73" name="图片 72">
            <a:extLst>
              <a:ext uri="{FF2B5EF4-FFF2-40B4-BE49-F238E27FC236}">
                <a16:creationId xmlns:a16="http://schemas.microsoft.com/office/drawing/2014/main" id="{CB4B44F3-E5A2-FF7D-09B6-249B6AF68B1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333355" y="4048034"/>
            <a:ext cx="3551270" cy="2546194"/>
          </a:xfrm>
          <a:prstGeom prst="rect">
            <a:avLst/>
          </a:prstGeom>
        </p:spPr>
      </p:pic>
      <p:pic>
        <p:nvPicPr>
          <p:cNvPr id="75" name="图片 74">
            <a:extLst>
              <a:ext uri="{FF2B5EF4-FFF2-40B4-BE49-F238E27FC236}">
                <a16:creationId xmlns:a16="http://schemas.microsoft.com/office/drawing/2014/main" id="{73347835-6550-5AC3-3112-577D1F8401D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095293" y="2745459"/>
            <a:ext cx="2677818" cy="745529"/>
          </a:xfrm>
          <a:prstGeom prst="rect">
            <a:avLst/>
          </a:prstGeom>
        </p:spPr>
      </p:pic>
      <p:sp>
        <p:nvSpPr>
          <p:cNvPr id="76" name="文本框 75">
            <a:extLst>
              <a:ext uri="{FF2B5EF4-FFF2-40B4-BE49-F238E27FC236}">
                <a16:creationId xmlns:a16="http://schemas.microsoft.com/office/drawing/2014/main" id="{78476DBA-5EDD-7196-D6B0-4974F89377AA}"/>
              </a:ext>
            </a:extLst>
          </p:cNvPr>
          <p:cNvSpPr txBox="1"/>
          <p:nvPr/>
        </p:nvSpPr>
        <p:spPr>
          <a:xfrm>
            <a:off x="8064637" y="2802275"/>
            <a:ext cx="1094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父代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03D3A1B9-5CA6-5E50-0804-CA805C09AE34}"/>
              </a:ext>
            </a:extLst>
          </p:cNvPr>
          <p:cNvSpPr txBox="1"/>
          <p:nvPr/>
        </p:nvSpPr>
        <p:spPr>
          <a:xfrm>
            <a:off x="8064636" y="3130254"/>
            <a:ext cx="1094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子代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8" name="墨迹 77">
                <a:extLst>
                  <a:ext uri="{FF2B5EF4-FFF2-40B4-BE49-F238E27FC236}">
                    <a16:creationId xmlns:a16="http://schemas.microsoft.com/office/drawing/2014/main" id="{8C1BCD2B-FA1F-FFAB-1989-DF4253ADBFF3}"/>
                  </a:ext>
                </a:extLst>
              </p14:cNvPr>
              <p14:cNvContentPartPr/>
              <p14:nvPr/>
            </p14:nvContentPartPr>
            <p14:xfrm>
              <a:off x="11531233" y="3163041"/>
              <a:ext cx="123480" cy="202320"/>
            </p14:xfrm>
          </p:contentPart>
        </mc:Choice>
        <mc:Fallback xmlns="">
          <p:pic>
            <p:nvPicPr>
              <p:cNvPr id="78" name="墨迹 77">
                <a:extLst>
                  <a:ext uri="{FF2B5EF4-FFF2-40B4-BE49-F238E27FC236}">
                    <a16:creationId xmlns:a16="http://schemas.microsoft.com/office/drawing/2014/main" id="{8C1BCD2B-FA1F-FFAB-1989-DF4253ADBFF3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1468593" y="3100041"/>
                <a:ext cx="249120" cy="32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81" name="墨迹 80">
                <a:extLst>
                  <a:ext uri="{FF2B5EF4-FFF2-40B4-BE49-F238E27FC236}">
                    <a16:creationId xmlns:a16="http://schemas.microsoft.com/office/drawing/2014/main" id="{C1E36DEC-942E-2E6C-E99B-A8BD71FC446E}"/>
                  </a:ext>
                </a:extLst>
              </p14:cNvPr>
              <p14:cNvContentPartPr/>
              <p14:nvPr/>
            </p14:nvContentPartPr>
            <p14:xfrm>
              <a:off x="11681475" y="3339210"/>
              <a:ext cx="360" cy="360"/>
            </p14:xfrm>
          </p:contentPart>
        </mc:Choice>
        <mc:Fallback xmlns="">
          <p:pic>
            <p:nvPicPr>
              <p:cNvPr id="81" name="墨迹 80">
                <a:extLst>
                  <a:ext uri="{FF2B5EF4-FFF2-40B4-BE49-F238E27FC236}">
                    <a16:creationId xmlns:a16="http://schemas.microsoft.com/office/drawing/2014/main" id="{C1E36DEC-942E-2E6C-E99B-A8BD71FC446E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1618475" y="3276570"/>
                <a:ext cx="126000" cy="12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01" name="组合 100">
            <a:extLst>
              <a:ext uri="{FF2B5EF4-FFF2-40B4-BE49-F238E27FC236}">
                <a16:creationId xmlns:a16="http://schemas.microsoft.com/office/drawing/2014/main" id="{887AFD6F-21DA-9081-F8B1-649111367F46}"/>
              </a:ext>
            </a:extLst>
          </p:cNvPr>
          <p:cNvGrpSpPr/>
          <p:nvPr/>
        </p:nvGrpSpPr>
        <p:grpSpPr>
          <a:xfrm>
            <a:off x="11681475" y="3339210"/>
            <a:ext cx="3960" cy="34920"/>
            <a:chOff x="11681475" y="3339210"/>
            <a:chExt cx="3960" cy="349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96" name="墨迹 95">
                  <a:extLst>
                    <a:ext uri="{FF2B5EF4-FFF2-40B4-BE49-F238E27FC236}">
                      <a16:creationId xmlns:a16="http://schemas.microsoft.com/office/drawing/2014/main" id="{D2FD05C1-E5B2-AE32-854D-4C5CE0F23D3E}"/>
                    </a:ext>
                  </a:extLst>
                </p14:cNvPr>
                <p14:cNvContentPartPr/>
                <p14:nvPr/>
              </p14:nvContentPartPr>
              <p14:xfrm>
                <a:off x="11685075" y="3373770"/>
                <a:ext cx="360" cy="360"/>
              </p14:xfrm>
            </p:contentPart>
          </mc:Choice>
          <mc:Fallback xmlns="">
            <p:pic>
              <p:nvPicPr>
                <p:cNvPr id="96" name="墨迹 95">
                  <a:extLst>
                    <a:ext uri="{FF2B5EF4-FFF2-40B4-BE49-F238E27FC236}">
                      <a16:creationId xmlns:a16="http://schemas.microsoft.com/office/drawing/2014/main" id="{D2FD05C1-E5B2-AE32-854D-4C5CE0F23D3E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1622075" y="331077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97" name="墨迹 96">
                  <a:extLst>
                    <a:ext uri="{FF2B5EF4-FFF2-40B4-BE49-F238E27FC236}">
                      <a16:creationId xmlns:a16="http://schemas.microsoft.com/office/drawing/2014/main" id="{2994A5CD-C96A-13EB-363D-AD5EE4745771}"/>
                    </a:ext>
                  </a:extLst>
                </p14:cNvPr>
                <p14:cNvContentPartPr/>
                <p14:nvPr/>
              </p14:nvContentPartPr>
              <p14:xfrm>
                <a:off x="11685075" y="3365850"/>
                <a:ext cx="360" cy="360"/>
              </p14:xfrm>
            </p:contentPart>
          </mc:Choice>
          <mc:Fallback xmlns="">
            <p:pic>
              <p:nvPicPr>
                <p:cNvPr id="97" name="墨迹 96">
                  <a:extLst>
                    <a:ext uri="{FF2B5EF4-FFF2-40B4-BE49-F238E27FC236}">
                      <a16:creationId xmlns:a16="http://schemas.microsoft.com/office/drawing/2014/main" id="{2994A5CD-C96A-13EB-363D-AD5EE4745771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1622075" y="330321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98" name="墨迹 97">
                  <a:extLst>
                    <a:ext uri="{FF2B5EF4-FFF2-40B4-BE49-F238E27FC236}">
                      <a16:creationId xmlns:a16="http://schemas.microsoft.com/office/drawing/2014/main" id="{035C7038-1F99-E3D4-F000-855DBB8E086E}"/>
                    </a:ext>
                  </a:extLst>
                </p14:cNvPr>
                <p14:cNvContentPartPr/>
                <p14:nvPr/>
              </p14:nvContentPartPr>
              <p14:xfrm>
                <a:off x="11683275" y="3358290"/>
                <a:ext cx="360" cy="360"/>
              </p14:xfrm>
            </p:contentPart>
          </mc:Choice>
          <mc:Fallback xmlns="">
            <p:pic>
              <p:nvPicPr>
                <p:cNvPr id="98" name="墨迹 97">
                  <a:extLst>
                    <a:ext uri="{FF2B5EF4-FFF2-40B4-BE49-F238E27FC236}">
                      <a16:creationId xmlns:a16="http://schemas.microsoft.com/office/drawing/2014/main" id="{035C7038-1F99-E3D4-F000-855DBB8E086E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1620275" y="329565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99" name="墨迹 98">
                  <a:extLst>
                    <a:ext uri="{FF2B5EF4-FFF2-40B4-BE49-F238E27FC236}">
                      <a16:creationId xmlns:a16="http://schemas.microsoft.com/office/drawing/2014/main" id="{477D8AF7-D6DA-50CB-B8B9-53BA94C71ADC}"/>
                    </a:ext>
                  </a:extLst>
                </p14:cNvPr>
                <p14:cNvContentPartPr/>
                <p14:nvPr/>
              </p14:nvContentPartPr>
              <p14:xfrm>
                <a:off x="11681475" y="3344970"/>
                <a:ext cx="360" cy="360"/>
              </p14:xfrm>
            </p:contentPart>
          </mc:Choice>
          <mc:Fallback xmlns="">
            <p:pic>
              <p:nvPicPr>
                <p:cNvPr id="99" name="墨迹 98">
                  <a:extLst>
                    <a:ext uri="{FF2B5EF4-FFF2-40B4-BE49-F238E27FC236}">
                      <a16:creationId xmlns:a16="http://schemas.microsoft.com/office/drawing/2014/main" id="{477D8AF7-D6DA-50CB-B8B9-53BA94C71ADC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1618475" y="328233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00" name="墨迹 99">
                  <a:extLst>
                    <a:ext uri="{FF2B5EF4-FFF2-40B4-BE49-F238E27FC236}">
                      <a16:creationId xmlns:a16="http://schemas.microsoft.com/office/drawing/2014/main" id="{47EF75FB-907A-C521-4109-FDAE13153F4A}"/>
                    </a:ext>
                  </a:extLst>
                </p14:cNvPr>
                <p14:cNvContentPartPr/>
                <p14:nvPr/>
              </p14:nvContentPartPr>
              <p14:xfrm>
                <a:off x="11685075" y="3339210"/>
                <a:ext cx="360" cy="360"/>
              </p14:xfrm>
            </p:contentPart>
          </mc:Choice>
          <mc:Fallback xmlns="">
            <p:pic>
              <p:nvPicPr>
                <p:cNvPr id="100" name="墨迹 99">
                  <a:extLst>
                    <a:ext uri="{FF2B5EF4-FFF2-40B4-BE49-F238E27FC236}">
                      <a16:creationId xmlns:a16="http://schemas.microsoft.com/office/drawing/2014/main" id="{47EF75FB-907A-C521-4109-FDAE13153F4A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1622075" y="327657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104" name="图片 103">
            <a:extLst>
              <a:ext uri="{FF2B5EF4-FFF2-40B4-BE49-F238E27FC236}">
                <a16:creationId xmlns:a16="http://schemas.microsoft.com/office/drawing/2014/main" id="{FD80090F-490F-CC37-7D3F-A86866DBFF9B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8333520" y="4084739"/>
            <a:ext cx="3478530" cy="2438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2517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72B8C3-9C3B-EFDF-052E-942D27A44F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3">
            <a:extLst>
              <a:ext uri="{FF2B5EF4-FFF2-40B4-BE49-F238E27FC236}">
                <a16:creationId xmlns:a16="http://schemas.microsoft.com/office/drawing/2014/main" id="{68DFE443-BD3E-2F5A-2B03-9DAC62BE5D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3112" y="379745"/>
            <a:ext cx="1003938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6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 </a:t>
            </a:r>
            <a:r>
              <a:rPr kumimoji="0" lang="zh-CN" altLang="en-US" sz="26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模型求解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9394660B-D9A6-52E2-9535-2FE3AE5EDBE2}"/>
              </a:ext>
            </a:extLst>
          </p:cNvPr>
          <p:cNvSpPr/>
          <p:nvPr/>
        </p:nvSpPr>
        <p:spPr>
          <a:xfrm>
            <a:off x="824682" y="0"/>
            <a:ext cx="175443" cy="628650"/>
          </a:xfrm>
          <a:prstGeom prst="rect">
            <a:avLst/>
          </a:prstGeom>
          <a:solidFill>
            <a:srgbClr val="8299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TextBox 7">
            <a:extLst>
              <a:ext uri="{FF2B5EF4-FFF2-40B4-BE49-F238E27FC236}">
                <a16:creationId xmlns:a16="http://schemas.microsoft.com/office/drawing/2014/main" id="{1C0542AA-75C3-0594-E91A-CF8B21B8C92B}"/>
              </a:ext>
            </a:extLst>
          </p:cNvPr>
          <p:cNvSpPr txBox="1"/>
          <p:nvPr/>
        </p:nvSpPr>
        <p:spPr>
          <a:xfrm>
            <a:off x="2799644" y="9369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+mn-ea"/>
              <a:cs typeface="+mn-cs"/>
            </a:endParaRPr>
          </a:p>
        </p:txBody>
      </p:sp>
      <p:sp>
        <p:nvSpPr>
          <p:cNvPr id="3" name="箭头: V 形 2">
            <a:extLst>
              <a:ext uri="{FF2B5EF4-FFF2-40B4-BE49-F238E27FC236}">
                <a16:creationId xmlns:a16="http://schemas.microsoft.com/office/drawing/2014/main" id="{1867C61A-B71B-BBB0-901B-4EF142AA8F87}"/>
              </a:ext>
            </a:extLst>
          </p:cNvPr>
          <p:cNvSpPr/>
          <p:nvPr/>
        </p:nvSpPr>
        <p:spPr>
          <a:xfrm>
            <a:off x="334683" y="1296374"/>
            <a:ext cx="2623652" cy="628650"/>
          </a:xfrm>
          <a:prstGeom prst="chevron">
            <a:avLst>
              <a:gd name="adj" fmla="val 39818"/>
            </a:avLst>
          </a:prstGeom>
          <a:solidFill>
            <a:srgbClr val="002F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生成初始解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77525701-9162-F7C8-50E0-76035C99E9CB}"/>
              </a:ext>
            </a:extLst>
          </p:cNvPr>
          <p:cNvSpPr/>
          <p:nvPr/>
        </p:nvSpPr>
        <p:spPr>
          <a:xfrm>
            <a:off x="195845" y="1202917"/>
            <a:ext cx="340182" cy="340182"/>
          </a:xfrm>
          <a:prstGeom prst="ellipse">
            <a:avLst/>
          </a:prstGeom>
          <a:solidFill>
            <a:srgbClr val="002F7C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箭头: V 形 5">
            <a:extLst>
              <a:ext uri="{FF2B5EF4-FFF2-40B4-BE49-F238E27FC236}">
                <a16:creationId xmlns:a16="http://schemas.microsoft.com/office/drawing/2014/main" id="{BAA2AE83-034C-77FC-8AF5-9394E9B5F3F0}"/>
              </a:ext>
            </a:extLst>
          </p:cNvPr>
          <p:cNvSpPr/>
          <p:nvPr/>
        </p:nvSpPr>
        <p:spPr>
          <a:xfrm>
            <a:off x="3239898" y="1291254"/>
            <a:ext cx="2623652" cy="628650"/>
          </a:xfrm>
          <a:prstGeom prst="chevron">
            <a:avLst>
              <a:gd name="adj" fmla="val 39818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8FAAD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迭代过程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(GA)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735A9C46-26DC-866F-2A5E-FCC015028E17}"/>
              </a:ext>
            </a:extLst>
          </p:cNvPr>
          <p:cNvSpPr/>
          <p:nvPr/>
        </p:nvSpPr>
        <p:spPr>
          <a:xfrm>
            <a:off x="3097173" y="1126283"/>
            <a:ext cx="340182" cy="340182"/>
          </a:xfrm>
          <a:prstGeom prst="ellipse">
            <a:avLst/>
          </a:prstGeom>
          <a:solidFill>
            <a:srgbClr val="002F7C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箭头: V 形 11">
            <a:extLst>
              <a:ext uri="{FF2B5EF4-FFF2-40B4-BE49-F238E27FC236}">
                <a16:creationId xmlns:a16="http://schemas.microsoft.com/office/drawing/2014/main" id="{8EA29F5A-05A2-D8FA-7E86-8779C70D5C46}"/>
              </a:ext>
            </a:extLst>
          </p:cNvPr>
          <p:cNvSpPr/>
          <p:nvPr/>
        </p:nvSpPr>
        <p:spPr>
          <a:xfrm>
            <a:off x="6120391" y="1296374"/>
            <a:ext cx="2623652" cy="628650"/>
          </a:xfrm>
          <a:prstGeom prst="chevron">
            <a:avLst>
              <a:gd name="adj" fmla="val 39818"/>
            </a:avLst>
          </a:prstGeom>
          <a:solidFill>
            <a:srgbClr val="002F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解的接受 </a:t>
            </a:r>
            <a:r>
              <a:rPr lang="en-US" altLang="zh-CN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(SA)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F39BB164-A116-8D81-7187-263D533B78BB}"/>
              </a:ext>
            </a:extLst>
          </p:cNvPr>
          <p:cNvSpPr/>
          <p:nvPr/>
        </p:nvSpPr>
        <p:spPr>
          <a:xfrm>
            <a:off x="5975741" y="1170082"/>
            <a:ext cx="340182" cy="340182"/>
          </a:xfrm>
          <a:prstGeom prst="ellipse">
            <a:avLst/>
          </a:prstGeom>
          <a:solidFill>
            <a:srgbClr val="002F7C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箭头: V 形 13">
            <a:extLst>
              <a:ext uri="{FF2B5EF4-FFF2-40B4-BE49-F238E27FC236}">
                <a16:creationId xmlns:a16="http://schemas.microsoft.com/office/drawing/2014/main" id="{668B13F8-5047-6E39-7D13-314413DA2C49}"/>
              </a:ext>
            </a:extLst>
          </p:cNvPr>
          <p:cNvSpPr/>
          <p:nvPr/>
        </p:nvSpPr>
        <p:spPr>
          <a:xfrm>
            <a:off x="8960609" y="1296374"/>
            <a:ext cx="2762934" cy="628650"/>
          </a:xfrm>
          <a:prstGeom prst="chevron">
            <a:avLst>
              <a:gd name="adj" fmla="val 39818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8FAAD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终止条件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07EDAA94-24C2-1D0D-E981-A0D9F66D5C47}"/>
              </a:ext>
            </a:extLst>
          </p:cNvPr>
          <p:cNvSpPr/>
          <p:nvPr/>
        </p:nvSpPr>
        <p:spPr>
          <a:xfrm>
            <a:off x="8732665" y="1170082"/>
            <a:ext cx="340182" cy="340182"/>
          </a:xfrm>
          <a:prstGeom prst="ellipse">
            <a:avLst/>
          </a:prstGeom>
          <a:solidFill>
            <a:srgbClr val="002F7C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94D8048-88C1-662C-F89D-03F28911F6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64" y="1919904"/>
            <a:ext cx="5090160" cy="4895808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CC1D3402-8C4D-35A7-1427-83E37092E3BE}"/>
              </a:ext>
            </a:extLst>
          </p:cNvPr>
          <p:cNvSpPr/>
          <p:nvPr/>
        </p:nvSpPr>
        <p:spPr>
          <a:xfrm>
            <a:off x="254564" y="3429000"/>
            <a:ext cx="2985334" cy="118110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880C96C6-CF45-270F-F307-DCF5C0C584A8}"/>
                  </a:ext>
                </a:extLst>
              </p:cNvPr>
              <p:cNvSpPr txBox="1"/>
              <p:nvPr/>
            </p:nvSpPr>
            <p:spPr>
              <a:xfrm>
                <a:off x="6921508" y="2086365"/>
                <a:ext cx="3420568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zh-CN" altLang="en-US" sz="2400" b="1" dirty="0"/>
                  <a:t>模拟退火：</a:t>
                </a:r>
                <a:endParaRPr lang="en-US" altLang="zh-CN" sz="2400" b="1" dirty="0"/>
              </a:p>
              <a:p>
                <a:pPr marL="457200" indent="-457200" algn="just">
                  <a:buAutoNum type="arabicPeriod"/>
                </a:pPr>
                <a:r>
                  <a:rPr lang="zh-CN" altLang="en-US" sz="2400" b="1" dirty="0"/>
                  <a:t>输入初始温度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</m:e>
                      <m:sub>
                        <m:r>
                          <a:rPr lang="en-US" altLang="zh-CN" sz="2400" b="1" i="1" smtClean="0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endParaRPr lang="en-US" altLang="zh-CN" sz="2400" b="1" dirty="0"/>
              </a:p>
              <a:p>
                <a:pPr marL="457200" indent="-457200" algn="just">
                  <a:buAutoNum type="arabicPeriod"/>
                </a:pPr>
                <a:r>
                  <a:rPr lang="zh-CN" altLang="en-US" sz="2400" b="1" dirty="0"/>
                  <a:t>每次迭代时温度下降</a:t>
                </a:r>
                <a:endParaRPr lang="en-US" altLang="zh-CN" sz="2400" b="1" dirty="0"/>
              </a:p>
              <a:p>
                <a:pPr marL="457200" indent="-457200" algn="just">
                  <a:buAutoNum type="arabicPeriod"/>
                </a:pPr>
                <a:r>
                  <a:rPr lang="zh-CN" altLang="en-US" sz="2400" b="1" dirty="0"/>
                  <a:t>直到冷却后停止迭代（即温度小于阈值）</a:t>
                </a:r>
                <a:endParaRPr lang="en-US" altLang="zh-CN" sz="2400" b="1" dirty="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880C96C6-CF45-270F-F307-DCF5C0C584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1508" y="2086365"/>
                <a:ext cx="3420568" cy="1938992"/>
              </a:xfrm>
              <a:prstGeom prst="rect">
                <a:avLst/>
              </a:prstGeom>
              <a:blipFill>
                <a:blip r:embed="rId4"/>
                <a:stretch>
                  <a:fillRect l="-2669" t="-2201" r="-2669" b="-660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F494D423-BB58-C313-569E-841D69564028}"/>
                  </a:ext>
                </a:extLst>
              </p:cNvPr>
              <p:cNvSpPr txBox="1"/>
              <p:nvPr/>
            </p:nvSpPr>
            <p:spPr>
              <a:xfrm>
                <a:off x="5532745" y="4191818"/>
                <a:ext cx="6585682" cy="26508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zh-CN" altLang="en-US" sz="2400" b="1" dirty="0"/>
                  <a:t>解的接受：每次迭代产生新的能量（目标函数）</a:t>
                </a:r>
                <a:endParaRPr lang="en-US" altLang="zh-CN" sz="2400" b="1" dirty="0"/>
              </a:p>
              <a:p>
                <a:pPr algn="just"/>
                <a:r>
                  <a:rPr lang="zh-CN" altLang="en-US" sz="2400" b="1" dirty="0"/>
                  <a:t>考虑以下情况：</a:t>
                </a:r>
                <a:endParaRPr lang="en-US" altLang="zh-CN" sz="2400" b="1" dirty="0"/>
              </a:p>
              <a:p>
                <a:pPr marL="457200" indent="-457200" algn="just">
                  <a:buAutoNum type="arabicPeriod"/>
                </a:pPr>
                <a:r>
                  <a:rPr lang="zh-CN" altLang="en-US" sz="2400" b="1" dirty="0"/>
                  <a:t>新能量较低，则接受</a:t>
                </a:r>
                <a:endParaRPr lang="en-US" altLang="zh-CN" sz="2400" b="1" dirty="0"/>
              </a:p>
              <a:p>
                <a:pPr marL="457200" indent="-457200" algn="just">
                  <a:buAutoNum type="arabicPeriod"/>
                </a:pPr>
                <a:r>
                  <a:rPr lang="zh-CN" altLang="en-US" sz="2400" b="1" dirty="0"/>
                  <a:t>新能量较高且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400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400" b="1" i="1" smtClean="0">
                                <a:latin typeface="Cambria Math" panose="02040503050406030204" pitchFamily="18" charset="0"/>
                              </a:rPr>
                              <m:t>𝒆</m:t>
                            </m:r>
                          </m:e>
                          <m:sup>
                            <m:r>
                              <a:rPr lang="en-US" altLang="zh-CN" sz="2400" b="1" i="1" smtClean="0">
                                <a:latin typeface="Cambria Math" panose="02040503050406030204" pitchFamily="18" charset="0"/>
                              </a:rPr>
                              <m:t>𝑬</m:t>
                            </m:r>
                            <m:d>
                              <m:dPr>
                                <m:ctrlPr>
                                  <a:rPr lang="en-US" altLang="zh-CN" sz="24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altLang="zh-CN" sz="24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400" b="1" i="1" smtClean="0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d>
                                      <m:dPr>
                                        <m:ctrlPr>
                                          <a:rPr lang="en-US" altLang="zh-CN" sz="2400" b="1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sz="2400" b="1" i="1" smtClean="0">
                                            <a:latin typeface="Cambria Math" panose="02040503050406030204" pitchFamily="18" charset="0"/>
                                          </a:rPr>
                                          <m:t>𝒌</m:t>
                                        </m:r>
                                      </m:e>
                                    </m:d>
                                  </m:sup>
                                </m:sSup>
                                <m:r>
                                  <a:rPr lang="en-US" altLang="zh-CN" sz="2400" b="1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p>
                                  <m:sSupPr>
                                    <m:ctrlPr>
                                      <a:rPr lang="en-US" altLang="zh-CN" sz="24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400" b="1" i="1" smtClean="0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d>
                                      <m:dPr>
                                        <m:ctrlPr>
                                          <a:rPr lang="en-US" altLang="zh-CN" sz="2400" b="1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sz="2400" b="1" i="1" smtClean="0">
                                            <a:latin typeface="Cambria Math" panose="02040503050406030204" pitchFamily="18" charset="0"/>
                                          </a:rPr>
                                          <m:t>𝒌</m:t>
                                        </m:r>
                                        <m:r>
                                          <a:rPr lang="en-US" altLang="zh-CN" sz="2400" b="1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r>
                                          <a:rPr lang="en-US" altLang="zh-CN" sz="2400" b="1" i="1" smtClean="0">
                                            <a:latin typeface="Cambria Math" panose="02040503050406030204" pitchFamily="18" charset="0"/>
                                          </a:rPr>
                                          <m:t>𝟏</m:t>
                                        </m:r>
                                      </m:e>
                                    </m:d>
                                  </m:sup>
                                </m:sSup>
                              </m:e>
                            </m:d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altLang="zh-CN" sz="2400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400" b="1" i="1" smtClean="0">
                                <a:latin typeface="Cambria Math" panose="02040503050406030204" pitchFamily="18" charset="0"/>
                              </a:rPr>
                              <m:t>𝑻</m:t>
                            </m:r>
                          </m:e>
                          <m:sup>
                            <m:r>
                              <a:rPr lang="en-US" altLang="zh-CN" sz="2400" b="1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sz="2400" b="1" i="1" smtClean="0">
                                <a:latin typeface="Cambria Math" panose="02040503050406030204" pitchFamily="18" charset="0"/>
                              </a:rPr>
                              <m:t>𝒌</m:t>
                            </m:r>
                            <m:r>
                              <a:rPr lang="en-US" altLang="zh-CN" sz="2400" b="1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p>
                      </m:den>
                    </m:f>
                    <m:r>
                      <a:rPr lang="en-US" altLang="zh-CN" sz="2400" b="1" i="1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altLang="zh-CN" sz="2400" b="1" i="1" smtClean="0">
                        <a:latin typeface="Cambria Math" panose="02040503050406030204" pitchFamily="18" charset="0"/>
                      </a:rPr>
                      <m:t>𝒓𝒂𝒏𝒅</m:t>
                    </m:r>
                  </m:oMath>
                </a14:m>
                <a:r>
                  <a:rPr lang="zh-CN" altLang="en-US" sz="2400" b="1" dirty="0"/>
                  <a:t>，则接受</a:t>
                </a:r>
                <a:endParaRPr lang="en-US" altLang="zh-CN" sz="2400" b="1" dirty="0"/>
              </a:p>
              <a:p>
                <a:pPr marL="457200" indent="-457200" algn="just">
                  <a:buAutoNum type="arabicPeriod"/>
                </a:pPr>
                <a:r>
                  <a:rPr lang="zh-CN" altLang="en-US" sz="2400" b="1" dirty="0"/>
                  <a:t>拒绝</a:t>
                </a:r>
                <a:endParaRPr lang="en-US" altLang="zh-CN" sz="2400" b="1" dirty="0"/>
              </a:p>
              <a:p>
                <a:pPr marL="457200" indent="-457200" algn="just">
                  <a:buAutoNum type="arabicPeriod"/>
                </a:pPr>
                <a:endParaRPr lang="en-US" altLang="zh-CN" sz="2400" b="1" dirty="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F494D423-BB58-C313-569E-841D695640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32745" y="4191818"/>
                <a:ext cx="6585682" cy="2650854"/>
              </a:xfrm>
              <a:prstGeom prst="rect">
                <a:avLst/>
              </a:prstGeom>
              <a:blipFill>
                <a:blip r:embed="rId5"/>
                <a:stretch>
                  <a:fillRect l="-1481" t="-1613" r="-13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182801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76A2BD-0D0F-3AA2-DEBB-4688CDD3B0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C88C8DD-9D62-DD0B-9164-2883B083A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8948" y="2281287"/>
            <a:ext cx="5623356" cy="2780908"/>
          </a:xfrm>
        </p:spPr>
        <p:txBody>
          <a:bodyPr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</a:rPr>
              <a:t>1. 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</a:rPr>
              <a:t> 研究背景</a:t>
            </a: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br>
              <a:rPr lang="zh-CN" altLang="en-US" sz="2800" dirty="0"/>
            </a:b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2. 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 模型建立</a:t>
            </a: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 </a:t>
            </a:r>
            <a:b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3. 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 优化算法</a:t>
            </a: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 </a:t>
            </a:r>
            <a:b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4.  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模型求解</a:t>
            </a:r>
            <a:b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r>
              <a:rPr lang="en-US" altLang="zh-CN" sz="2800" dirty="0">
                <a:solidFill>
                  <a:schemeClr val="tx1"/>
                </a:solidFill>
                <a:cs typeface="Times New Roman" panose="02020603050405020304" pitchFamily="18" charset="0"/>
              </a:rPr>
              <a:t>5.  </a:t>
            </a:r>
            <a:r>
              <a:rPr lang="zh-CN" altLang="en-US" sz="2800" dirty="0">
                <a:solidFill>
                  <a:schemeClr val="tx1"/>
                </a:solidFill>
                <a:cs typeface="Times New Roman" panose="02020603050405020304" pitchFamily="18" charset="0"/>
              </a:rPr>
              <a:t>实例验证</a:t>
            </a:r>
            <a:b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b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endParaRPr lang="zh-CN" altLang="en-US" sz="2800" dirty="0">
              <a:solidFill>
                <a:schemeClr val="bg1">
                  <a:lumMod val="85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A7C6F7A-CF7C-00D0-5B15-0692FE569ACD}"/>
              </a:ext>
            </a:extLst>
          </p:cNvPr>
          <p:cNvSpPr txBox="1"/>
          <p:nvPr/>
        </p:nvSpPr>
        <p:spPr>
          <a:xfrm>
            <a:off x="11232304" y="6414802"/>
            <a:ext cx="346570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16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endParaRPr kumimoji="0" lang="zh-CN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1504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F0801B-5B68-F809-BA15-69FE9DCDB2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3">
            <a:extLst>
              <a:ext uri="{FF2B5EF4-FFF2-40B4-BE49-F238E27FC236}">
                <a16:creationId xmlns:a16="http://schemas.microsoft.com/office/drawing/2014/main" id="{0CC41923-136C-53C5-E974-56389DDCD4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3112" y="379745"/>
            <a:ext cx="1003938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6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 </a:t>
            </a:r>
            <a:r>
              <a:rPr kumimoji="0" lang="zh-CN" altLang="en-US" sz="26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模型求解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004E23BA-DBF6-694E-2281-FFB55D0B6BC3}"/>
              </a:ext>
            </a:extLst>
          </p:cNvPr>
          <p:cNvSpPr/>
          <p:nvPr/>
        </p:nvSpPr>
        <p:spPr>
          <a:xfrm>
            <a:off x="824682" y="0"/>
            <a:ext cx="175443" cy="628650"/>
          </a:xfrm>
          <a:prstGeom prst="rect">
            <a:avLst/>
          </a:prstGeom>
          <a:solidFill>
            <a:srgbClr val="8299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TextBox 7">
            <a:extLst>
              <a:ext uri="{FF2B5EF4-FFF2-40B4-BE49-F238E27FC236}">
                <a16:creationId xmlns:a16="http://schemas.microsoft.com/office/drawing/2014/main" id="{20E1762D-AFDC-9298-0170-60C18916D0C4}"/>
              </a:ext>
            </a:extLst>
          </p:cNvPr>
          <p:cNvSpPr txBox="1"/>
          <p:nvPr/>
        </p:nvSpPr>
        <p:spPr>
          <a:xfrm>
            <a:off x="2799644" y="9369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+mn-ea"/>
              <a:cs typeface="+mn-cs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4A2001FF-E9C7-9B49-8AEA-9AF093118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810" y="1701120"/>
            <a:ext cx="1748359" cy="4219903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AE62EA27-A82D-76F7-F5B5-1F1549BE53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5169" y="1701119"/>
            <a:ext cx="1818412" cy="4219903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427E1CEC-313E-58E8-7CE8-40FB82731C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90" t="7593" r="9483" b="3797"/>
          <a:stretch/>
        </p:blipFill>
        <p:spPr>
          <a:xfrm>
            <a:off x="3941378" y="2452493"/>
            <a:ext cx="2963917" cy="2543505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E6DF2F5E-92B9-4768-8306-F8B1346F5858}"/>
              </a:ext>
            </a:extLst>
          </p:cNvPr>
          <p:cNvSpPr/>
          <p:nvPr/>
        </p:nvSpPr>
        <p:spPr>
          <a:xfrm>
            <a:off x="195845" y="1156123"/>
            <a:ext cx="6810801" cy="461010"/>
          </a:xfrm>
          <a:prstGeom prst="rect">
            <a:avLst/>
          </a:prstGeom>
          <a:solidFill>
            <a:srgbClr val="002F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ISA-GA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模型输入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801F625-CB48-D9F6-E9B1-7CC20540EED6}"/>
              </a:ext>
            </a:extLst>
          </p:cNvPr>
          <p:cNvSpPr/>
          <p:nvPr/>
        </p:nvSpPr>
        <p:spPr>
          <a:xfrm>
            <a:off x="195845" y="1617132"/>
            <a:ext cx="6810801" cy="5098977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1F0EA7B4-D8B3-DB4E-B750-667DBAB6E1D5}"/>
                  </a:ext>
                </a:extLst>
              </p:cNvPr>
              <p:cNvSpPr txBox="1"/>
              <p:nvPr/>
            </p:nvSpPr>
            <p:spPr>
              <a:xfrm>
                <a:off x="195845" y="5986748"/>
                <a:ext cx="6476369" cy="6407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400" b="1" dirty="0">
                    <a:solidFill>
                      <a:schemeClr val="tx1"/>
                    </a:solidFill>
                  </a:rPr>
                  <a:t>初始生成</a:t>
                </a:r>
                <a:r>
                  <a:rPr lang="en-US" altLang="zh-CN" sz="2400" b="1" dirty="0">
                    <a:solidFill>
                      <a:schemeClr val="tx1"/>
                    </a:solidFill>
                  </a:rPr>
                  <a:t>20</a:t>
                </a:r>
                <a:r>
                  <a:rPr lang="zh-CN" altLang="en-US" sz="2400" b="1" dirty="0">
                    <a:solidFill>
                      <a:schemeClr val="tx1"/>
                    </a:solidFill>
                  </a:rPr>
                  <a:t>个解，目标函数</a:t>
                </a:r>
                <a:r>
                  <a:rPr lang="en-US" altLang="zh-CN" sz="2400" b="1" dirty="0">
                    <a:solidFill>
                      <a:schemeClr val="tx1"/>
                    </a:solidFill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𝒎𝒆𝒂𝒏</m:t>
                        </m:r>
                        <m:d>
                          <m:dPr>
                            <m:ctrlPr>
                              <a:rPr lang="en-US" altLang="zh-CN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𝑿</m:t>
                                </m:r>
                              </m:e>
                              <m:sub>
                                <m:r>
                                  <a:rPr lang="en-US" altLang="zh-CN" sz="2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𝒊</m:t>
                                </m:r>
                              </m:sub>
                            </m:sSub>
                          </m:e>
                        </m:d>
                        <m: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𝒎𝒊𝒏</m:t>
                        </m:r>
                        <m: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zh-CN" sz="24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𝑿</m:t>
                            </m:r>
                          </m:e>
                          <m:sub>
                            <m:r>
                              <a:rPr lang="en-US" altLang="zh-CN" sz="24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den>
                    </m:f>
                  </m:oMath>
                </a14:m>
                <a:endParaRPr lang="en-US" altLang="zh-CN" sz="2400" b="1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1F0EA7B4-D8B3-DB4E-B750-667DBAB6E1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845" y="5986748"/>
                <a:ext cx="6476369" cy="640753"/>
              </a:xfrm>
              <a:prstGeom prst="rect">
                <a:avLst/>
              </a:prstGeom>
              <a:blipFill>
                <a:blip r:embed="rId6"/>
                <a:stretch>
                  <a:fillRect b="-1047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文本框 27">
            <a:extLst>
              <a:ext uri="{FF2B5EF4-FFF2-40B4-BE49-F238E27FC236}">
                <a16:creationId xmlns:a16="http://schemas.microsoft.com/office/drawing/2014/main" id="{745D5FE3-1C3D-AF55-3CF0-EEEEE47C39A9}"/>
              </a:ext>
            </a:extLst>
          </p:cNvPr>
          <p:cNvSpPr txBox="1"/>
          <p:nvPr/>
        </p:nvSpPr>
        <p:spPr>
          <a:xfrm>
            <a:off x="4128786" y="5679597"/>
            <a:ext cx="12138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000" b="1" dirty="0">
                <a:solidFill>
                  <a:srgbClr val="C00000"/>
                </a:solidFill>
              </a:rPr>
              <a:t>群体优化</a:t>
            </a:r>
            <a:endParaRPr lang="en-US" altLang="zh-CN" sz="2400" b="1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8CC259D7-34CE-47A2-A93E-6AF4B0A780BA}"/>
              </a:ext>
            </a:extLst>
          </p:cNvPr>
          <p:cNvSpPr txBox="1"/>
          <p:nvPr/>
        </p:nvSpPr>
        <p:spPr>
          <a:xfrm>
            <a:off x="5493492" y="5679597"/>
            <a:ext cx="12138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000" b="1" dirty="0">
                <a:solidFill>
                  <a:srgbClr val="C00000"/>
                </a:solidFill>
              </a:rPr>
              <a:t>个体最优</a:t>
            </a:r>
            <a:endParaRPr lang="en-US" altLang="zh-CN" sz="2400" b="1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E15A4B7B-A4E2-111E-AD2B-07B5ABBD1ACA}"/>
              </a:ext>
            </a:extLst>
          </p:cNvPr>
          <p:cNvSpPr txBox="1"/>
          <p:nvPr/>
        </p:nvSpPr>
        <p:spPr>
          <a:xfrm>
            <a:off x="3841842" y="1617532"/>
            <a:ext cx="2002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400" b="1" dirty="0">
                <a:solidFill>
                  <a:srgbClr val="C00000"/>
                </a:solidFill>
              </a:rPr>
              <a:t>模型参数</a:t>
            </a:r>
            <a:endParaRPr lang="en-US" altLang="zh-CN" sz="2800" b="1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5B6F9BF3-F623-32D4-A6F1-FF0E1042837E}"/>
              </a:ext>
            </a:extLst>
          </p:cNvPr>
          <p:cNvSpPr txBox="1"/>
          <p:nvPr/>
        </p:nvSpPr>
        <p:spPr>
          <a:xfrm>
            <a:off x="4866289" y="2221659"/>
            <a:ext cx="2039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400" b="1" dirty="0">
                <a:solidFill>
                  <a:srgbClr val="C00000"/>
                </a:solidFill>
              </a:rPr>
              <a:t>线网图可视化</a:t>
            </a:r>
            <a:endParaRPr lang="en-US" altLang="zh-CN" sz="2800" b="1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A0A33899-5864-E1C5-185F-998086BDCC3E}"/>
              </a:ext>
            </a:extLst>
          </p:cNvPr>
          <p:cNvSpPr/>
          <p:nvPr/>
        </p:nvSpPr>
        <p:spPr>
          <a:xfrm>
            <a:off x="7241851" y="1164179"/>
            <a:ext cx="4754304" cy="461010"/>
          </a:xfrm>
          <a:prstGeom prst="rect">
            <a:avLst/>
          </a:prstGeom>
          <a:solidFill>
            <a:srgbClr val="002F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迭代结果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B6270A2B-EC79-6946-FD7B-603F7D5007B8}"/>
              </a:ext>
            </a:extLst>
          </p:cNvPr>
          <p:cNvSpPr/>
          <p:nvPr/>
        </p:nvSpPr>
        <p:spPr>
          <a:xfrm>
            <a:off x="7241851" y="1625188"/>
            <a:ext cx="4754304" cy="5098977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4CCEC31F-87B7-5C44-F45D-6ADBE7CD342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498" y="1701119"/>
            <a:ext cx="4498692" cy="2249346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33D97FBC-5E7B-5490-3EDA-6C17F6AB395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498" y="4026395"/>
            <a:ext cx="4498692" cy="2249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0473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2000352" y="3016849"/>
            <a:ext cx="6858401" cy="1468963"/>
          </a:xfrm>
        </p:spPr>
        <p:txBody>
          <a:bodyPr/>
          <a:lstStyle/>
          <a:p>
            <a:r>
              <a:rPr lang="zh-CN" altLang="en-US" sz="4800" dirty="0"/>
              <a:t>谢谢！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6A9C9B0-3408-BBD4-0987-5B1DEEC3EFA7}"/>
              </a:ext>
            </a:extLst>
          </p:cNvPr>
          <p:cNvSpPr/>
          <p:nvPr/>
        </p:nvSpPr>
        <p:spPr>
          <a:xfrm>
            <a:off x="902092" y="5140381"/>
            <a:ext cx="10387815" cy="460983"/>
          </a:xfrm>
          <a:prstGeom prst="rect">
            <a:avLst/>
          </a:prstGeom>
          <a:solidFill>
            <a:srgbClr val="002F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部分数学模型参数设置可能不准确（如单位车小时成本转化率）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A32DB49-0A9C-D435-03FF-B5B4A385B9FB}"/>
              </a:ext>
            </a:extLst>
          </p:cNvPr>
          <p:cNvSpPr/>
          <p:nvPr/>
        </p:nvSpPr>
        <p:spPr>
          <a:xfrm>
            <a:off x="902092" y="5692174"/>
            <a:ext cx="10387815" cy="460983"/>
          </a:xfrm>
          <a:prstGeom prst="rect">
            <a:avLst/>
          </a:prstGeom>
          <a:solidFill>
            <a:srgbClr val="002F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算法的效率和精度十分依赖算法模型的参数调整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09BEB6F-1B4E-481C-E87C-FA6CA62F75A1}"/>
              </a:ext>
            </a:extLst>
          </p:cNvPr>
          <p:cNvSpPr txBox="1"/>
          <p:nvPr/>
        </p:nvSpPr>
        <p:spPr>
          <a:xfrm>
            <a:off x="902092" y="6243967"/>
            <a:ext cx="9052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源码开源至：</a:t>
            </a:r>
            <a:r>
              <a:rPr lang="fr-FR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https://github.com/FrdmZheng/ISA_GA_on_railway_planning/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5608948" y="2281287"/>
            <a:ext cx="5623356" cy="2780908"/>
          </a:xfrm>
        </p:spPr>
        <p:txBody>
          <a:bodyPr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zh-CN" sz="2800" dirty="0"/>
              <a:t>1. </a:t>
            </a:r>
            <a:r>
              <a:rPr lang="zh-CN" altLang="en-US" sz="2800" dirty="0"/>
              <a:t> 研究背景</a:t>
            </a:r>
            <a:r>
              <a:rPr lang="en-US" altLang="zh-CN" sz="2800" dirty="0"/>
              <a:t> </a:t>
            </a:r>
            <a:br>
              <a:rPr lang="zh-CN" altLang="en-US" sz="2800" dirty="0"/>
            </a:b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2. 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 模型建立</a:t>
            </a: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 </a:t>
            </a:r>
            <a:b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3. 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 优化算法</a:t>
            </a: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 </a:t>
            </a:r>
            <a:b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4.  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模型求解</a:t>
            </a:r>
            <a:b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5.  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实例验证</a:t>
            </a:r>
            <a:b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b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endParaRPr lang="zh-CN" altLang="en-US" sz="2800" dirty="0">
              <a:solidFill>
                <a:schemeClr val="bg1">
                  <a:lumMod val="85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232304" y="6414802"/>
            <a:ext cx="346570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16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endParaRPr kumimoji="0" lang="zh-CN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2FBBC1-8C37-A929-7C7E-9D743BCD1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3">
            <a:extLst>
              <a:ext uri="{FF2B5EF4-FFF2-40B4-BE49-F238E27FC236}">
                <a16:creationId xmlns:a16="http://schemas.microsoft.com/office/drawing/2014/main" id="{A0F07941-9B7A-38F7-9021-558A2E0F63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3112" y="379745"/>
            <a:ext cx="1003938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6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 </a:t>
            </a:r>
            <a:r>
              <a:rPr kumimoji="0" lang="zh-CN" altLang="en-US" sz="26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研究背景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8E592BA-32AB-7063-6750-487CFC4AEB70}"/>
              </a:ext>
            </a:extLst>
          </p:cNvPr>
          <p:cNvSpPr/>
          <p:nvPr/>
        </p:nvSpPr>
        <p:spPr>
          <a:xfrm>
            <a:off x="824682" y="0"/>
            <a:ext cx="175443" cy="628650"/>
          </a:xfrm>
          <a:prstGeom prst="rect">
            <a:avLst/>
          </a:prstGeom>
          <a:solidFill>
            <a:srgbClr val="8299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EB17DED-43A9-8702-58B6-216A7EE60C40}"/>
              </a:ext>
            </a:extLst>
          </p:cNvPr>
          <p:cNvSpPr txBox="1"/>
          <p:nvPr/>
        </p:nvSpPr>
        <p:spPr>
          <a:xfrm>
            <a:off x="445221" y="1791491"/>
            <a:ext cx="16562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径路选择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DF79ACF-48FF-3605-1B47-F138B85713E7}"/>
              </a:ext>
            </a:extLst>
          </p:cNvPr>
          <p:cNvSpPr txBox="1"/>
          <p:nvPr/>
        </p:nvSpPr>
        <p:spPr>
          <a:xfrm>
            <a:off x="2544519" y="1791491"/>
            <a:ext cx="20367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求解有向图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3EF135D8-7DB9-F7B1-FD9E-9AFDEFEA29F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056313" y="1911827"/>
            <a:ext cx="386267" cy="282547"/>
          </a:xfrm>
          <a:prstGeom prst="rightArrow">
            <a:avLst/>
          </a:prstGeom>
          <a:solidFill>
            <a:srgbClr val="002F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5DC0C62-5609-45E5-2300-D9035DB340DB}"/>
              </a:ext>
            </a:extLst>
          </p:cNvPr>
          <p:cNvSpPr txBox="1"/>
          <p:nvPr/>
        </p:nvSpPr>
        <p:spPr>
          <a:xfrm>
            <a:off x="445221" y="2314710"/>
            <a:ext cx="16562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编组计划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B63CA5F-EAA8-8A4D-6250-57B074FF72C8}"/>
              </a:ext>
            </a:extLst>
          </p:cNvPr>
          <p:cNvSpPr txBox="1"/>
          <p:nvPr/>
        </p:nvSpPr>
        <p:spPr>
          <a:xfrm>
            <a:off x="2397375" y="2314710"/>
            <a:ext cx="23310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求解数学规划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箭头: 右 10">
            <a:extLst>
              <a:ext uri="{FF2B5EF4-FFF2-40B4-BE49-F238E27FC236}">
                <a16:creationId xmlns:a16="http://schemas.microsoft.com/office/drawing/2014/main" id="{60725227-6F86-1302-B8B9-AE74812812E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2056313" y="2435046"/>
            <a:ext cx="386267" cy="282547"/>
          </a:xfrm>
          <a:prstGeom prst="rightArrow">
            <a:avLst/>
          </a:prstGeom>
          <a:solidFill>
            <a:srgbClr val="002F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9DCCCCD-6F6A-E4E1-83BA-457A2A8BE950}"/>
              </a:ext>
            </a:extLst>
          </p:cNvPr>
          <p:cNvSpPr txBox="1"/>
          <p:nvPr/>
        </p:nvSpPr>
        <p:spPr>
          <a:xfrm>
            <a:off x="5248134" y="2053099"/>
            <a:ext cx="16957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优化问题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1" name="左大括号 20">
            <a:extLst>
              <a:ext uri="{FF2B5EF4-FFF2-40B4-BE49-F238E27FC236}">
                <a16:creationId xmlns:a16="http://schemas.microsoft.com/office/drawing/2014/main" id="{F30C590D-8090-C50C-DA25-98629D07A62B}"/>
              </a:ext>
            </a:extLst>
          </p:cNvPr>
          <p:cNvSpPr/>
          <p:nvPr/>
        </p:nvSpPr>
        <p:spPr>
          <a:xfrm flipH="1">
            <a:off x="4839903" y="2010082"/>
            <a:ext cx="331558" cy="609253"/>
          </a:xfrm>
          <a:prstGeom prst="leftBrac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左大括号 21">
            <a:extLst>
              <a:ext uri="{FF2B5EF4-FFF2-40B4-BE49-F238E27FC236}">
                <a16:creationId xmlns:a16="http://schemas.microsoft.com/office/drawing/2014/main" id="{32C13D53-FF80-B4E5-3891-4B64C1E5DA06}"/>
              </a:ext>
            </a:extLst>
          </p:cNvPr>
          <p:cNvSpPr/>
          <p:nvPr/>
        </p:nvSpPr>
        <p:spPr>
          <a:xfrm>
            <a:off x="7020538" y="1323918"/>
            <a:ext cx="331558" cy="1945864"/>
          </a:xfrm>
          <a:prstGeom prst="leftBrac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5D7B72E-D0F0-36AF-FF05-6546A120BB6E}"/>
              </a:ext>
            </a:extLst>
          </p:cNvPr>
          <p:cNvSpPr txBox="1"/>
          <p:nvPr/>
        </p:nvSpPr>
        <p:spPr>
          <a:xfrm>
            <a:off x="7505442" y="1062309"/>
            <a:ext cx="16957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传统求解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B4D852F-AC41-9726-2C61-19EA498878ED}"/>
              </a:ext>
            </a:extLst>
          </p:cNvPr>
          <p:cNvSpPr txBox="1"/>
          <p:nvPr/>
        </p:nvSpPr>
        <p:spPr>
          <a:xfrm>
            <a:off x="7505442" y="1710017"/>
            <a:ext cx="1994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启发式算法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C7964DB-B609-9010-4DCA-4947494B6829}"/>
              </a:ext>
            </a:extLst>
          </p:cNvPr>
          <p:cNvSpPr txBox="1"/>
          <p:nvPr/>
        </p:nvSpPr>
        <p:spPr>
          <a:xfrm>
            <a:off x="7505441" y="2357725"/>
            <a:ext cx="38036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拉格朗日松弛两层求解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9CC2975-CC0A-2BF2-0CCE-16A4AA3B617C}"/>
              </a:ext>
            </a:extLst>
          </p:cNvPr>
          <p:cNvSpPr txBox="1"/>
          <p:nvPr/>
        </p:nvSpPr>
        <p:spPr>
          <a:xfrm>
            <a:off x="7505441" y="3005433"/>
            <a:ext cx="671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>
                <a:solidFill>
                  <a:srgbClr val="C00000"/>
                </a:solidFill>
                <a:latin typeface="等线"/>
                <a:ea typeface="等线" panose="02010600030101010101" pitchFamily="2" charset="-122"/>
              </a:rPr>
              <a:t>…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2BE3E30-2908-D932-6D46-82A24A97255F}"/>
              </a:ext>
            </a:extLst>
          </p:cNvPr>
          <p:cNvSpPr txBox="1"/>
          <p:nvPr/>
        </p:nvSpPr>
        <p:spPr>
          <a:xfrm>
            <a:off x="222609" y="3693550"/>
            <a:ext cx="117467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400" b="1" dirty="0"/>
              <a:t>启发式算法：</a:t>
            </a:r>
            <a:endParaRPr lang="en-US" altLang="zh-CN" sz="2400" b="1" dirty="0"/>
          </a:p>
          <a:p>
            <a:pPr algn="just"/>
            <a:r>
              <a:rPr lang="en-US" altLang="zh-CN" sz="2400" b="1" dirty="0"/>
              <a:t>      · </a:t>
            </a:r>
            <a:r>
              <a:rPr lang="zh-CN" altLang="en-US" sz="2400" b="1" dirty="0"/>
              <a:t>遗传算法：通过模拟生物进化过程来求解优化问题的随机搜索和优化方法。</a:t>
            </a:r>
          </a:p>
          <a:p>
            <a:pPr algn="just"/>
            <a:r>
              <a:rPr lang="en-US" altLang="zh-CN" sz="2400" b="1" dirty="0"/>
              <a:t>      · </a:t>
            </a:r>
            <a:r>
              <a:rPr lang="zh-CN" altLang="en-US" sz="2400" b="1" dirty="0"/>
              <a:t>粒子群算法：基于群体智能的优化算法，通过模拟鸟群或鱼群的行为寻找最优解。</a:t>
            </a:r>
          </a:p>
          <a:p>
            <a:pPr algn="just"/>
            <a:r>
              <a:rPr lang="en-US" altLang="zh-CN" sz="2400" b="1" dirty="0"/>
              <a:t>      · </a:t>
            </a:r>
            <a:r>
              <a:rPr lang="zh-CN" altLang="en-US" sz="2400" b="1" dirty="0"/>
              <a:t>蚁群算法：模拟蚂蚁在寻找食物过程中形成路径优化行为的启发式优化算法。</a:t>
            </a:r>
          </a:p>
          <a:p>
            <a:pPr algn="just"/>
            <a:r>
              <a:rPr lang="en-US" altLang="zh-CN" sz="2400" b="1" dirty="0"/>
              <a:t>      · </a:t>
            </a:r>
            <a:r>
              <a:rPr lang="zh-CN" altLang="en-US" sz="2400" b="1" dirty="0"/>
              <a:t>禁忌搜索：通过引入禁忌表机制避免重复搜索的局部搜索优化方法。</a:t>
            </a:r>
          </a:p>
          <a:p>
            <a:pPr algn="just"/>
            <a:r>
              <a:rPr lang="en-US" altLang="zh-CN" sz="2400" b="1" dirty="0"/>
              <a:t>      · </a:t>
            </a:r>
            <a:r>
              <a:rPr lang="zh-CN" altLang="en-US" sz="2400" b="1" dirty="0"/>
              <a:t>模拟退火：受物理退火过程启发的概率优化算法，用于避免陷入局部最优解。</a:t>
            </a:r>
            <a:endParaRPr lang="en-US" altLang="zh-CN" sz="2400" b="1" dirty="0"/>
          </a:p>
        </p:txBody>
      </p:sp>
    </p:spTree>
    <p:extLst>
      <p:ext uri="{BB962C8B-B14F-4D97-AF65-F5344CB8AC3E}">
        <p14:creationId xmlns:p14="http://schemas.microsoft.com/office/powerpoint/2010/main" val="3933888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7BB99-4948-541C-76E2-13492F1276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8EC3D5F-ECE5-349B-48F4-96B42D318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8948" y="2281287"/>
            <a:ext cx="5623356" cy="2780908"/>
          </a:xfrm>
        </p:spPr>
        <p:txBody>
          <a:bodyPr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</a:rPr>
              <a:t>1. 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</a:rPr>
              <a:t> 研究背景</a:t>
            </a: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br>
              <a:rPr lang="zh-CN" altLang="en-US" sz="2800" dirty="0"/>
            </a:br>
            <a:r>
              <a:rPr lang="en-US" altLang="zh-CN" sz="2800" dirty="0">
                <a:solidFill>
                  <a:schemeClr val="tx1"/>
                </a:solidFill>
                <a:cs typeface="Times New Roman" panose="02020603050405020304" pitchFamily="18" charset="0"/>
              </a:rPr>
              <a:t>2. </a:t>
            </a:r>
            <a:r>
              <a:rPr lang="zh-CN" altLang="en-US" sz="2800" dirty="0">
                <a:solidFill>
                  <a:schemeClr val="tx1"/>
                </a:solidFill>
                <a:cs typeface="Times New Roman" panose="02020603050405020304" pitchFamily="18" charset="0"/>
              </a:rPr>
              <a:t> 模型建立</a:t>
            </a:r>
            <a:r>
              <a:rPr lang="en-US" altLang="zh-CN" sz="2800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b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3. 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 优化算法</a:t>
            </a: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 </a:t>
            </a:r>
            <a:b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4.  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模型求解</a:t>
            </a:r>
            <a:b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5.  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实例验证</a:t>
            </a:r>
            <a:b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b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endParaRPr lang="zh-CN" altLang="en-US" sz="2800" dirty="0">
              <a:solidFill>
                <a:schemeClr val="bg1">
                  <a:lumMod val="85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4E83AD5-2A65-0749-59C7-537887436D7A}"/>
              </a:ext>
            </a:extLst>
          </p:cNvPr>
          <p:cNvSpPr txBox="1"/>
          <p:nvPr/>
        </p:nvSpPr>
        <p:spPr>
          <a:xfrm>
            <a:off x="11232304" y="6414802"/>
            <a:ext cx="346570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16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endParaRPr kumimoji="0" lang="zh-CN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5554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4C111B-65F3-5441-0348-4BAEBBE7A9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3">
            <a:extLst>
              <a:ext uri="{FF2B5EF4-FFF2-40B4-BE49-F238E27FC236}">
                <a16:creationId xmlns:a16="http://schemas.microsoft.com/office/drawing/2014/main" id="{84ED6E7E-6313-4286-B2A1-A5AA6DC571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3112" y="379745"/>
            <a:ext cx="1003938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6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 </a:t>
            </a:r>
            <a:r>
              <a:rPr lang="zh-CN" altLang="en-US" sz="2600" b="1" cap="all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模型建立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FFB485DB-A6B7-E1AF-B756-9E0D5B1EC50A}"/>
              </a:ext>
            </a:extLst>
          </p:cNvPr>
          <p:cNvSpPr/>
          <p:nvPr/>
        </p:nvSpPr>
        <p:spPr>
          <a:xfrm>
            <a:off x="824682" y="0"/>
            <a:ext cx="175443" cy="628650"/>
          </a:xfrm>
          <a:prstGeom prst="rect">
            <a:avLst/>
          </a:prstGeom>
          <a:solidFill>
            <a:srgbClr val="8299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箭头: V 形 1">
            <a:extLst>
              <a:ext uri="{FF2B5EF4-FFF2-40B4-BE49-F238E27FC236}">
                <a16:creationId xmlns:a16="http://schemas.microsoft.com/office/drawing/2014/main" id="{CE0F293B-998D-2D43-4B96-4B98C3AF1B9E}"/>
              </a:ext>
            </a:extLst>
          </p:cNvPr>
          <p:cNvSpPr/>
          <p:nvPr/>
        </p:nvSpPr>
        <p:spPr>
          <a:xfrm>
            <a:off x="334683" y="1296374"/>
            <a:ext cx="2623652" cy="628650"/>
          </a:xfrm>
          <a:prstGeom prst="chevron">
            <a:avLst>
              <a:gd name="adj" fmla="val 39818"/>
            </a:avLst>
          </a:prstGeom>
          <a:solidFill>
            <a:srgbClr val="002F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问题描述</a:t>
            </a: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A46283FA-7B54-56C2-58C3-0AC07A9BB64C}"/>
              </a:ext>
            </a:extLst>
          </p:cNvPr>
          <p:cNvSpPr/>
          <p:nvPr/>
        </p:nvSpPr>
        <p:spPr>
          <a:xfrm>
            <a:off x="195845" y="1202917"/>
            <a:ext cx="340182" cy="340182"/>
          </a:xfrm>
          <a:prstGeom prst="ellipse">
            <a:avLst/>
          </a:prstGeom>
          <a:solidFill>
            <a:srgbClr val="002F7C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D7DB7A6-DD73-11BC-C820-77478A349C5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683" y="2084875"/>
            <a:ext cx="3737342" cy="4642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0CE9475-C297-E38F-7B4A-CAAA391BED6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319" y="1925024"/>
            <a:ext cx="6346431" cy="3428933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33C3C877-1C85-90C8-5096-7986214A762B}"/>
              </a:ext>
            </a:extLst>
          </p:cNvPr>
          <p:cNvSpPr txBox="1"/>
          <p:nvPr/>
        </p:nvSpPr>
        <p:spPr>
          <a:xfrm>
            <a:off x="4240650" y="5722360"/>
            <a:ext cx="16562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</a:rPr>
              <a:t>单一方向</a:t>
            </a:r>
            <a:endParaRPr lang="en-US" altLang="zh-CN" sz="2800" b="1" dirty="0">
              <a:solidFill>
                <a:srgbClr val="C00000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54C497A-E31F-3814-BA4F-54B3A9C052AB}"/>
              </a:ext>
            </a:extLst>
          </p:cNvPr>
          <p:cNvSpPr txBox="1"/>
          <p:nvPr/>
        </p:nvSpPr>
        <p:spPr>
          <a:xfrm>
            <a:off x="6192804" y="5722360"/>
            <a:ext cx="16562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</a:rPr>
              <a:t>径路选择</a:t>
            </a:r>
            <a:endParaRPr lang="en-US" altLang="zh-CN" sz="2800" b="1" dirty="0">
              <a:solidFill>
                <a:srgbClr val="C00000"/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9B7A9FE-4A91-A2B1-61DC-4F53E9779619}"/>
              </a:ext>
            </a:extLst>
          </p:cNvPr>
          <p:cNvSpPr txBox="1"/>
          <p:nvPr/>
        </p:nvSpPr>
        <p:spPr>
          <a:xfrm>
            <a:off x="8144958" y="5722360"/>
            <a:ext cx="16562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</a:rPr>
              <a:t>编组方案</a:t>
            </a:r>
            <a:endParaRPr lang="en-US" altLang="zh-CN" sz="2800" b="1" dirty="0">
              <a:solidFill>
                <a:srgbClr val="C00000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B427811-353F-4A6E-1BD2-49AB907968AF}"/>
              </a:ext>
            </a:extLst>
          </p:cNvPr>
          <p:cNvSpPr txBox="1"/>
          <p:nvPr/>
        </p:nvSpPr>
        <p:spPr>
          <a:xfrm>
            <a:off x="10097112" y="5722360"/>
            <a:ext cx="16562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</a:rPr>
              <a:t>成本最小</a:t>
            </a:r>
            <a:endParaRPr lang="en-US" altLang="zh-CN" sz="2800" b="1" dirty="0">
              <a:solidFill>
                <a:srgbClr val="C00000"/>
              </a:solidFill>
            </a:endParaRPr>
          </a:p>
        </p:txBody>
      </p:sp>
      <p:sp>
        <p:nvSpPr>
          <p:cNvPr id="20" name="箭头: 右 19">
            <a:extLst>
              <a:ext uri="{FF2B5EF4-FFF2-40B4-BE49-F238E27FC236}">
                <a16:creationId xmlns:a16="http://schemas.microsoft.com/office/drawing/2014/main" id="{42621EF9-245A-3210-883E-2ADF7EF9E2C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851742" y="5842696"/>
            <a:ext cx="386267" cy="282547"/>
          </a:xfrm>
          <a:prstGeom prst="rightArrow">
            <a:avLst/>
          </a:prstGeom>
          <a:solidFill>
            <a:srgbClr val="002F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4" name="箭头: 右 23">
            <a:extLst>
              <a:ext uri="{FF2B5EF4-FFF2-40B4-BE49-F238E27FC236}">
                <a16:creationId xmlns:a16="http://schemas.microsoft.com/office/drawing/2014/main" id="{97EDD622-694A-395F-4F5A-1EFA945661E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826269" y="5842696"/>
            <a:ext cx="386267" cy="282547"/>
          </a:xfrm>
          <a:prstGeom prst="rightArrow">
            <a:avLst/>
          </a:prstGeom>
          <a:solidFill>
            <a:srgbClr val="002F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6" name="箭头: 右 25">
            <a:extLst>
              <a:ext uri="{FF2B5EF4-FFF2-40B4-BE49-F238E27FC236}">
                <a16:creationId xmlns:a16="http://schemas.microsoft.com/office/drawing/2014/main" id="{C4F1377A-94CA-C6BA-4AEA-8C8D414C061F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9756050" y="5842696"/>
            <a:ext cx="386267" cy="282547"/>
          </a:xfrm>
          <a:prstGeom prst="rightArrow">
            <a:avLst/>
          </a:prstGeom>
          <a:solidFill>
            <a:srgbClr val="002F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5947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E8C036-5DAF-FFAF-FF1F-5E328F264E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3">
            <a:extLst>
              <a:ext uri="{FF2B5EF4-FFF2-40B4-BE49-F238E27FC236}">
                <a16:creationId xmlns:a16="http://schemas.microsoft.com/office/drawing/2014/main" id="{4ABB9B03-2FBA-86ED-136B-52295800D1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3112" y="379745"/>
            <a:ext cx="1003938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6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 </a:t>
            </a:r>
            <a:r>
              <a:rPr lang="zh-CN" altLang="en-US" sz="2600" b="1" cap="all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模型建立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E8F6A5-8024-905C-9C9A-DADFD0492891}"/>
              </a:ext>
            </a:extLst>
          </p:cNvPr>
          <p:cNvSpPr txBox="1"/>
          <p:nvPr/>
        </p:nvSpPr>
        <p:spPr>
          <a:xfrm>
            <a:off x="2799644" y="9369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+mn-ea"/>
              <a:cs typeface="+mn-cs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F6B474F9-AAB4-ABCC-79AB-6B155BB24529}"/>
              </a:ext>
            </a:extLst>
          </p:cNvPr>
          <p:cNvSpPr/>
          <p:nvPr/>
        </p:nvSpPr>
        <p:spPr>
          <a:xfrm>
            <a:off x="824682" y="0"/>
            <a:ext cx="175443" cy="628650"/>
          </a:xfrm>
          <a:prstGeom prst="rect">
            <a:avLst/>
          </a:prstGeom>
          <a:solidFill>
            <a:srgbClr val="8299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箭头: V 形 1">
            <a:extLst>
              <a:ext uri="{FF2B5EF4-FFF2-40B4-BE49-F238E27FC236}">
                <a16:creationId xmlns:a16="http://schemas.microsoft.com/office/drawing/2014/main" id="{3D16BB8B-5A4C-F117-F42D-CC992E88448A}"/>
              </a:ext>
            </a:extLst>
          </p:cNvPr>
          <p:cNvSpPr/>
          <p:nvPr/>
        </p:nvSpPr>
        <p:spPr>
          <a:xfrm>
            <a:off x="334683" y="1296374"/>
            <a:ext cx="2623652" cy="628650"/>
          </a:xfrm>
          <a:prstGeom prst="chevron">
            <a:avLst>
              <a:gd name="adj" fmla="val 39818"/>
            </a:avLst>
          </a:prstGeom>
          <a:solidFill>
            <a:srgbClr val="002F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问题描述</a:t>
            </a: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1D0162ED-1809-D2A9-64F0-C7D573BCB471}"/>
              </a:ext>
            </a:extLst>
          </p:cNvPr>
          <p:cNvSpPr/>
          <p:nvPr/>
        </p:nvSpPr>
        <p:spPr>
          <a:xfrm>
            <a:off x="195845" y="1202917"/>
            <a:ext cx="340182" cy="340182"/>
          </a:xfrm>
          <a:prstGeom prst="ellipse">
            <a:avLst/>
          </a:prstGeom>
          <a:solidFill>
            <a:srgbClr val="002F7C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箭头: V 形 3">
            <a:extLst>
              <a:ext uri="{FF2B5EF4-FFF2-40B4-BE49-F238E27FC236}">
                <a16:creationId xmlns:a16="http://schemas.microsoft.com/office/drawing/2014/main" id="{2557048F-9387-7616-ADD4-476857E87E6A}"/>
              </a:ext>
            </a:extLst>
          </p:cNvPr>
          <p:cNvSpPr/>
          <p:nvPr/>
        </p:nvSpPr>
        <p:spPr>
          <a:xfrm>
            <a:off x="3239898" y="1291254"/>
            <a:ext cx="2623652" cy="628650"/>
          </a:xfrm>
          <a:prstGeom prst="chevron">
            <a:avLst>
              <a:gd name="adj" fmla="val 39818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8FAAD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目标函数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45C6653F-8917-B10A-9544-7DC41916061B}"/>
              </a:ext>
            </a:extLst>
          </p:cNvPr>
          <p:cNvSpPr/>
          <p:nvPr/>
        </p:nvSpPr>
        <p:spPr>
          <a:xfrm>
            <a:off x="3097173" y="1126283"/>
            <a:ext cx="340182" cy="340182"/>
          </a:xfrm>
          <a:prstGeom prst="ellipse">
            <a:avLst/>
          </a:prstGeom>
          <a:solidFill>
            <a:srgbClr val="002F7C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C09578A-A348-4153-F7FF-DDA6FD3A2FC9}"/>
              </a:ext>
            </a:extLst>
          </p:cNvPr>
          <p:cNvSpPr/>
          <p:nvPr/>
        </p:nvSpPr>
        <p:spPr>
          <a:xfrm>
            <a:off x="998896" y="6233457"/>
            <a:ext cx="10387815" cy="460983"/>
          </a:xfrm>
          <a:prstGeom prst="rect">
            <a:avLst/>
          </a:prstGeom>
          <a:solidFill>
            <a:srgbClr val="002F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在固定需求下，本质上是</a:t>
            </a:r>
            <a:r>
              <a:rPr lang="zh-CN" altLang="en-US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一个确定的编组计划</a:t>
            </a:r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产生的</a:t>
            </a:r>
            <a:r>
              <a:rPr lang="zh-CN" altLang="en-US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所有成本</a:t>
            </a:r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的总和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E902B6E9-56BE-E9B3-E9D0-2F42B8CF70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936" y="2294344"/>
            <a:ext cx="6410581" cy="341259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F3937198-929A-FE80-A49E-72EA68981D00}"/>
              </a:ext>
            </a:extLst>
          </p:cNvPr>
          <p:cNvSpPr txBox="1"/>
          <p:nvPr/>
        </p:nvSpPr>
        <p:spPr>
          <a:xfrm>
            <a:off x="4040082" y="2445753"/>
            <a:ext cx="16562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</a:rPr>
              <a:t>集结成本</a:t>
            </a:r>
            <a:endParaRPr lang="en-US" altLang="zh-CN" sz="2800" b="1" dirty="0">
              <a:solidFill>
                <a:srgbClr val="C00000"/>
              </a:solidFill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B32800DD-E175-765B-0EA7-6A32BB2846FE}"/>
              </a:ext>
            </a:extLst>
          </p:cNvPr>
          <p:cNvSpPr txBox="1"/>
          <p:nvPr/>
        </p:nvSpPr>
        <p:spPr>
          <a:xfrm>
            <a:off x="4040083" y="3092393"/>
            <a:ext cx="16562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</a:rPr>
              <a:t>改编成本</a:t>
            </a:r>
            <a:endParaRPr lang="en-US" altLang="zh-CN" sz="2800" b="1" dirty="0">
              <a:solidFill>
                <a:srgbClr val="C00000"/>
              </a:solidFill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66CE340-73B2-A17B-F80C-F2EAF870965A}"/>
              </a:ext>
            </a:extLst>
          </p:cNvPr>
          <p:cNvSpPr txBox="1"/>
          <p:nvPr/>
        </p:nvSpPr>
        <p:spPr>
          <a:xfrm>
            <a:off x="4040082" y="3739033"/>
            <a:ext cx="16562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</a:rPr>
              <a:t>运输成本</a:t>
            </a:r>
            <a:endParaRPr lang="en-US" altLang="zh-CN" sz="2800" b="1" dirty="0">
              <a:solidFill>
                <a:srgbClr val="C00000"/>
              </a:solidFill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B1FAD61D-00CD-0F5C-2C14-1434A6692708}"/>
              </a:ext>
            </a:extLst>
          </p:cNvPr>
          <p:cNvSpPr txBox="1"/>
          <p:nvPr/>
        </p:nvSpPr>
        <p:spPr>
          <a:xfrm>
            <a:off x="4040081" y="4813478"/>
            <a:ext cx="16562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</a:rPr>
              <a:t>碳排成本</a:t>
            </a:r>
            <a:endParaRPr lang="en-US" altLang="zh-CN" sz="2800" b="1" dirty="0">
              <a:solidFill>
                <a:srgbClr val="C00000"/>
              </a:solidFill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4F6DC33A-F615-00DA-634D-F1679FC096B5}"/>
              </a:ext>
            </a:extLst>
          </p:cNvPr>
          <p:cNvSpPr txBox="1"/>
          <p:nvPr/>
        </p:nvSpPr>
        <p:spPr>
          <a:xfrm>
            <a:off x="136408" y="5537998"/>
            <a:ext cx="16562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</a:rPr>
              <a:t>总成本</a:t>
            </a:r>
            <a:endParaRPr lang="en-US" altLang="zh-CN" sz="2800" b="1" dirty="0">
              <a:solidFill>
                <a:srgbClr val="C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文本框 45">
                <a:extLst>
                  <a:ext uri="{FF2B5EF4-FFF2-40B4-BE49-F238E27FC236}">
                    <a16:creationId xmlns:a16="http://schemas.microsoft.com/office/drawing/2014/main" id="{8D59F37E-D6C3-5E30-3BC7-E3AB8B8C5B88}"/>
                  </a:ext>
                </a:extLst>
              </p:cNvPr>
              <p:cNvSpPr txBox="1"/>
              <p:nvPr/>
            </p:nvSpPr>
            <p:spPr>
              <a:xfrm>
                <a:off x="7818707" y="4971482"/>
                <a:ext cx="2802947" cy="70352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</m:sub>
                        <m:sup/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m:rPr>
                                  <m:brk m:alnAt="7"/>
                                </m:rP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𝑉</m:t>
                              </m:r>
                            </m:sub>
                            <m:sup/>
                            <m:e>
                              <m:d>
                                <m:d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  <m:sup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  <m:sSub>
                            <m:sSub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6" name="文本框 45">
                <a:extLst>
                  <a:ext uri="{FF2B5EF4-FFF2-40B4-BE49-F238E27FC236}">
                    <a16:creationId xmlns:a16="http://schemas.microsoft.com/office/drawing/2014/main" id="{8D59F37E-D6C3-5E30-3BC7-E3AB8B8C5B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18707" y="4971482"/>
                <a:ext cx="2802947" cy="70352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0F6A7D54-7F74-F841-7665-E09246643C70}"/>
                  </a:ext>
                </a:extLst>
              </p:cNvPr>
              <p:cNvSpPr txBox="1"/>
              <p:nvPr/>
            </p:nvSpPr>
            <p:spPr>
              <a:xfrm>
                <a:off x="7234937" y="3757595"/>
                <a:ext cx="4527458" cy="70352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sub>
                        <m:sup/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/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Sup>
                                <m:sSubSup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  <m:sup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bSup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≥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≤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/>
                                <m:e>
                                  <m:sSubSup>
                                    <m:sSubSup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𝑚𝑛</m:t>
                                      </m:r>
                                    </m:sub>
                                    <m:sup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p>
                                  </m:sSubSup>
                                </m:e>
                              </m:nary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  <m:sSubSup>
                            <m:sSubSup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节</m:t>
                              </m:r>
                            </m:sub>
                            <m:sup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b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0F6A7D54-7F74-F841-7665-E09246643C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4937" y="3757595"/>
                <a:ext cx="4527458" cy="70352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186D58C7-B36A-A3B5-4484-2E06D3DFCD14}"/>
                  </a:ext>
                </a:extLst>
              </p:cNvPr>
              <p:cNvSpPr txBox="1"/>
              <p:nvPr/>
            </p:nvSpPr>
            <p:spPr>
              <a:xfrm>
                <a:off x="7502454" y="2531332"/>
                <a:ext cx="3805016" cy="71590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sub>
                        <m:sup/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&gt;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&gt;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/>
                                <m:e>
                                  <m:sSubSup>
                                    <m:sSubSup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  <m:sup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p>
                                  </m:sSubSup>
                                </m:e>
                              </m:nary>
                            </m:e>
                          </m:d>
                          <m:sSup>
                            <m:s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𝐶𝑚</m:t>
                              </m:r>
                            </m:e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186D58C7-B36A-A3B5-4484-2E06D3DFCD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02454" y="2531332"/>
                <a:ext cx="3805016" cy="71590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箭头: 右 50">
            <a:extLst>
              <a:ext uri="{FF2B5EF4-FFF2-40B4-BE49-F238E27FC236}">
                <a16:creationId xmlns:a16="http://schemas.microsoft.com/office/drawing/2014/main" id="{BD86874C-FC87-CD1A-105F-9E6CA3089E99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284010" y="3757595"/>
            <a:ext cx="386267" cy="282547"/>
          </a:xfrm>
          <a:prstGeom prst="rightArrow">
            <a:avLst/>
          </a:prstGeom>
          <a:solidFill>
            <a:srgbClr val="002F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57DF174B-C5A6-087B-172A-8E36DD791038}"/>
              </a:ext>
            </a:extLst>
          </p:cNvPr>
          <p:cNvSpPr txBox="1"/>
          <p:nvPr/>
        </p:nvSpPr>
        <p:spPr>
          <a:xfrm>
            <a:off x="7658772" y="2221311"/>
            <a:ext cx="1013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车小时单位成本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4B3F8E2-1BDD-B160-964B-688C41C605D4}"/>
              </a:ext>
            </a:extLst>
          </p:cNvPr>
          <p:cNvSpPr txBox="1"/>
          <p:nvPr/>
        </p:nvSpPr>
        <p:spPr>
          <a:xfrm>
            <a:off x="7410895" y="3461399"/>
            <a:ext cx="1013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车小时单位成本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0183C5F1-7D74-2504-D23D-90CBBD4948AC}"/>
              </a:ext>
            </a:extLst>
          </p:cNvPr>
          <p:cNvSpPr txBox="1"/>
          <p:nvPr/>
        </p:nvSpPr>
        <p:spPr>
          <a:xfrm>
            <a:off x="8141254" y="4757294"/>
            <a:ext cx="860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距离单位成本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C7CB404C-12C3-B2E1-022A-B12882E43F31}"/>
              </a:ext>
            </a:extLst>
          </p:cNvPr>
          <p:cNvSpPr txBox="1"/>
          <p:nvPr/>
        </p:nvSpPr>
        <p:spPr>
          <a:xfrm>
            <a:off x="8774875" y="2107016"/>
            <a:ext cx="1013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 err="1">
                <a:solidFill>
                  <a:srgbClr val="C00000"/>
                </a:solidFill>
              </a:rPr>
              <a:t>i</a:t>
            </a:r>
            <a:r>
              <a:rPr lang="en-US" altLang="zh-CN" sz="1400" b="1" dirty="0">
                <a:solidFill>
                  <a:srgbClr val="C00000"/>
                </a:solidFill>
              </a:rPr>
              <a:t>-j</a:t>
            </a:r>
            <a:r>
              <a:rPr lang="zh-CN" altLang="en-US" sz="1400" b="1" dirty="0">
                <a:solidFill>
                  <a:srgbClr val="C00000"/>
                </a:solidFill>
              </a:rPr>
              <a:t>直达车</a:t>
            </a:r>
            <a:endParaRPr lang="en-US" altLang="zh-CN" sz="1400" b="1" dirty="0">
              <a:solidFill>
                <a:srgbClr val="C00000"/>
              </a:solidFill>
            </a:endParaRPr>
          </a:p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（</a:t>
            </a:r>
            <a:r>
              <a:rPr lang="en-US" altLang="zh-CN" sz="1400" b="1" dirty="0">
                <a:solidFill>
                  <a:srgbClr val="C00000"/>
                </a:solidFill>
              </a:rPr>
              <a:t>0-1</a:t>
            </a:r>
            <a:r>
              <a:rPr lang="zh-CN" altLang="en-US" sz="1400" b="1" dirty="0">
                <a:solidFill>
                  <a:srgbClr val="C00000"/>
                </a:solidFill>
              </a:rPr>
              <a:t>变量）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CFD38A2F-02C4-45D5-A627-5A7CB8E6E28D}"/>
              </a:ext>
            </a:extLst>
          </p:cNvPr>
          <p:cNvSpPr txBox="1"/>
          <p:nvPr/>
        </p:nvSpPr>
        <p:spPr>
          <a:xfrm>
            <a:off x="9740220" y="1982573"/>
            <a:ext cx="10133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首次在</a:t>
            </a:r>
            <a:r>
              <a:rPr lang="en-US" altLang="zh-CN" sz="1400" b="1" dirty="0">
                <a:solidFill>
                  <a:srgbClr val="C00000"/>
                </a:solidFill>
              </a:rPr>
              <a:t>k</a:t>
            </a:r>
            <a:r>
              <a:rPr lang="zh-CN" altLang="en-US" sz="1400" b="1" dirty="0">
                <a:solidFill>
                  <a:srgbClr val="C00000"/>
                </a:solidFill>
              </a:rPr>
              <a:t>改编的车</a:t>
            </a:r>
            <a:endParaRPr lang="en-US" altLang="zh-CN" sz="1400" b="1" dirty="0">
              <a:solidFill>
                <a:srgbClr val="C00000"/>
              </a:solidFill>
            </a:endParaRPr>
          </a:p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（</a:t>
            </a:r>
            <a:r>
              <a:rPr lang="en-US" altLang="zh-CN" sz="1400" b="1" dirty="0">
                <a:solidFill>
                  <a:srgbClr val="C00000"/>
                </a:solidFill>
              </a:rPr>
              <a:t>0-1</a:t>
            </a:r>
            <a:r>
              <a:rPr lang="zh-CN" altLang="en-US" sz="1400" b="1" dirty="0">
                <a:solidFill>
                  <a:srgbClr val="C00000"/>
                </a:solidFill>
              </a:rPr>
              <a:t>变量）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B9A217A0-62E3-EBFF-CB69-3E50588FE170}"/>
              </a:ext>
            </a:extLst>
          </p:cNvPr>
          <p:cNvSpPr txBox="1"/>
          <p:nvPr/>
        </p:nvSpPr>
        <p:spPr>
          <a:xfrm>
            <a:off x="10724186" y="2476347"/>
            <a:ext cx="11675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 err="1">
                <a:solidFill>
                  <a:srgbClr val="C00000"/>
                </a:solidFill>
              </a:rPr>
              <a:t>i</a:t>
            </a:r>
            <a:r>
              <a:rPr lang="zh-CN" altLang="en-US" sz="1400" b="1" dirty="0">
                <a:solidFill>
                  <a:srgbClr val="C00000"/>
                </a:solidFill>
              </a:rPr>
              <a:t>集结车小时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50FF6155-197D-F7AE-57F9-812955BAB6C5}"/>
              </a:ext>
            </a:extLst>
          </p:cNvPr>
          <p:cNvSpPr txBox="1"/>
          <p:nvPr/>
        </p:nvSpPr>
        <p:spPr>
          <a:xfrm>
            <a:off x="9002229" y="3448179"/>
            <a:ext cx="1013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 err="1">
                <a:solidFill>
                  <a:srgbClr val="C00000"/>
                </a:solidFill>
              </a:rPr>
              <a:t>i</a:t>
            </a:r>
            <a:r>
              <a:rPr lang="en-US" altLang="zh-CN" sz="1400" b="1" dirty="0">
                <a:solidFill>
                  <a:srgbClr val="C00000"/>
                </a:solidFill>
              </a:rPr>
              <a:t>-j</a:t>
            </a:r>
            <a:r>
              <a:rPr lang="zh-CN" altLang="en-US" sz="1400" b="1" dirty="0">
                <a:solidFill>
                  <a:srgbClr val="C00000"/>
                </a:solidFill>
              </a:rPr>
              <a:t>直达车</a:t>
            </a:r>
            <a:endParaRPr lang="en-US" altLang="zh-CN" sz="1400" b="1" dirty="0">
              <a:solidFill>
                <a:srgbClr val="C00000"/>
              </a:solidFill>
            </a:endParaRPr>
          </a:p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（车数）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BBE0FDC4-40EA-BD6E-5018-4D04B7572FF9}"/>
              </a:ext>
            </a:extLst>
          </p:cNvPr>
          <p:cNvSpPr txBox="1"/>
          <p:nvPr/>
        </p:nvSpPr>
        <p:spPr>
          <a:xfrm>
            <a:off x="10195543" y="3232735"/>
            <a:ext cx="10133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首次在</a:t>
            </a:r>
            <a:r>
              <a:rPr lang="en-US" altLang="zh-CN" sz="1400" b="1" dirty="0">
                <a:solidFill>
                  <a:srgbClr val="C00000"/>
                </a:solidFill>
              </a:rPr>
              <a:t>k</a:t>
            </a:r>
            <a:r>
              <a:rPr lang="zh-CN" altLang="en-US" sz="1400" b="1" dirty="0">
                <a:solidFill>
                  <a:srgbClr val="C00000"/>
                </a:solidFill>
              </a:rPr>
              <a:t>改编的车</a:t>
            </a:r>
            <a:endParaRPr lang="en-US" altLang="zh-CN" sz="1400" b="1" dirty="0">
              <a:solidFill>
                <a:srgbClr val="C00000"/>
              </a:solidFill>
            </a:endParaRPr>
          </a:p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（车数）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E502E4DD-61DE-D449-E312-AB9B6FC27DD6}"/>
              </a:ext>
            </a:extLst>
          </p:cNvPr>
          <p:cNvSpPr txBox="1"/>
          <p:nvPr/>
        </p:nvSpPr>
        <p:spPr>
          <a:xfrm>
            <a:off x="11178626" y="3658873"/>
            <a:ext cx="10133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C00000"/>
                </a:solidFill>
              </a:rPr>
              <a:t>k</a:t>
            </a:r>
            <a:r>
              <a:rPr lang="zh-CN" altLang="en-US" sz="1400" b="1" dirty="0">
                <a:solidFill>
                  <a:srgbClr val="C00000"/>
                </a:solidFill>
              </a:rPr>
              <a:t>节省时间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E127FDF3-BA02-BE1F-624C-E2CA3EF30AF9}"/>
              </a:ext>
            </a:extLst>
          </p:cNvPr>
          <p:cNvSpPr txBox="1"/>
          <p:nvPr/>
        </p:nvSpPr>
        <p:spPr>
          <a:xfrm>
            <a:off x="9172775" y="4623753"/>
            <a:ext cx="1230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经过</a:t>
            </a:r>
            <a:r>
              <a:rPr lang="en-US" altLang="zh-CN" sz="1400" b="1" dirty="0">
                <a:solidFill>
                  <a:srgbClr val="C00000"/>
                </a:solidFill>
              </a:rPr>
              <a:t>k</a:t>
            </a:r>
            <a:r>
              <a:rPr lang="zh-CN" altLang="en-US" sz="1400" b="1" dirty="0">
                <a:solidFill>
                  <a:srgbClr val="C00000"/>
                </a:solidFill>
              </a:rPr>
              <a:t>边的车</a:t>
            </a:r>
            <a:endParaRPr lang="en-US" altLang="zh-CN" sz="1400" b="1" dirty="0">
              <a:solidFill>
                <a:srgbClr val="C00000"/>
              </a:solidFill>
            </a:endParaRPr>
          </a:p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（车数）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D1FB1DD9-9892-357F-33EA-564531B1245A}"/>
              </a:ext>
            </a:extLst>
          </p:cNvPr>
          <p:cNvSpPr txBox="1"/>
          <p:nvPr/>
        </p:nvSpPr>
        <p:spPr>
          <a:xfrm>
            <a:off x="10246907" y="4949325"/>
            <a:ext cx="10133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C00000"/>
                </a:solidFill>
              </a:rPr>
              <a:t>K</a:t>
            </a:r>
            <a:r>
              <a:rPr lang="zh-CN" altLang="en-US" sz="1400" b="1" dirty="0">
                <a:solidFill>
                  <a:srgbClr val="C00000"/>
                </a:solidFill>
              </a:rPr>
              <a:t>边距离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667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54C68B-6AF6-80DD-B55F-ECD0790DE8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3">
            <a:extLst>
              <a:ext uri="{FF2B5EF4-FFF2-40B4-BE49-F238E27FC236}">
                <a16:creationId xmlns:a16="http://schemas.microsoft.com/office/drawing/2014/main" id="{1F8312E3-C92B-658B-8382-761A48797C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3112" y="379745"/>
            <a:ext cx="1003938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6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 </a:t>
            </a:r>
            <a:r>
              <a:rPr lang="zh-CN" altLang="en-US" sz="2600" b="1" cap="all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模型建立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BF7034-B900-5E76-9B08-350326DA78ED}"/>
              </a:ext>
            </a:extLst>
          </p:cNvPr>
          <p:cNvSpPr txBox="1"/>
          <p:nvPr/>
        </p:nvSpPr>
        <p:spPr>
          <a:xfrm>
            <a:off x="2799644" y="9369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+mn-ea"/>
              <a:cs typeface="+mn-cs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1E641923-E216-9A3E-DCFC-BABF0E3D177D}"/>
              </a:ext>
            </a:extLst>
          </p:cNvPr>
          <p:cNvSpPr/>
          <p:nvPr/>
        </p:nvSpPr>
        <p:spPr>
          <a:xfrm>
            <a:off x="824682" y="0"/>
            <a:ext cx="175443" cy="628650"/>
          </a:xfrm>
          <a:prstGeom prst="rect">
            <a:avLst/>
          </a:prstGeom>
          <a:solidFill>
            <a:srgbClr val="8299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箭头: V 形 1">
            <a:extLst>
              <a:ext uri="{FF2B5EF4-FFF2-40B4-BE49-F238E27FC236}">
                <a16:creationId xmlns:a16="http://schemas.microsoft.com/office/drawing/2014/main" id="{C10E70BE-0371-8FB4-F835-B2C8B21697EB}"/>
              </a:ext>
            </a:extLst>
          </p:cNvPr>
          <p:cNvSpPr/>
          <p:nvPr/>
        </p:nvSpPr>
        <p:spPr>
          <a:xfrm>
            <a:off x="334683" y="1296374"/>
            <a:ext cx="2623652" cy="628650"/>
          </a:xfrm>
          <a:prstGeom prst="chevron">
            <a:avLst>
              <a:gd name="adj" fmla="val 39818"/>
            </a:avLst>
          </a:prstGeom>
          <a:solidFill>
            <a:srgbClr val="002F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问题描述</a:t>
            </a: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39660CA4-8A7E-8A4D-9C62-6C5EF0711AF3}"/>
              </a:ext>
            </a:extLst>
          </p:cNvPr>
          <p:cNvSpPr/>
          <p:nvPr/>
        </p:nvSpPr>
        <p:spPr>
          <a:xfrm>
            <a:off x="195845" y="1202917"/>
            <a:ext cx="340182" cy="340182"/>
          </a:xfrm>
          <a:prstGeom prst="ellipse">
            <a:avLst/>
          </a:prstGeom>
          <a:solidFill>
            <a:srgbClr val="002F7C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箭头: V 形 3">
            <a:extLst>
              <a:ext uri="{FF2B5EF4-FFF2-40B4-BE49-F238E27FC236}">
                <a16:creationId xmlns:a16="http://schemas.microsoft.com/office/drawing/2014/main" id="{592B74D6-ECF5-0ECA-9BFC-C3EE5B85F945}"/>
              </a:ext>
            </a:extLst>
          </p:cNvPr>
          <p:cNvSpPr/>
          <p:nvPr/>
        </p:nvSpPr>
        <p:spPr>
          <a:xfrm>
            <a:off x="3239898" y="1291254"/>
            <a:ext cx="2623652" cy="628650"/>
          </a:xfrm>
          <a:prstGeom prst="chevron">
            <a:avLst>
              <a:gd name="adj" fmla="val 39818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8FAAD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目标函数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D57BA14B-CFCF-34CF-A5C2-4BEB1166DF4A}"/>
              </a:ext>
            </a:extLst>
          </p:cNvPr>
          <p:cNvSpPr/>
          <p:nvPr/>
        </p:nvSpPr>
        <p:spPr>
          <a:xfrm>
            <a:off x="3097173" y="1126283"/>
            <a:ext cx="340182" cy="340182"/>
          </a:xfrm>
          <a:prstGeom prst="ellipse">
            <a:avLst/>
          </a:prstGeom>
          <a:solidFill>
            <a:srgbClr val="002F7C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9" name="箭头: V 形 18">
            <a:extLst>
              <a:ext uri="{FF2B5EF4-FFF2-40B4-BE49-F238E27FC236}">
                <a16:creationId xmlns:a16="http://schemas.microsoft.com/office/drawing/2014/main" id="{CA99B8C0-CF30-8023-62D8-4FCF211AEBD5}"/>
              </a:ext>
            </a:extLst>
          </p:cNvPr>
          <p:cNvSpPr/>
          <p:nvPr/>
        </p:nvSpPr>
        <p:spPr>
          <a:xfrm>
            <a:off x="6120391" y="1296374"/>
            <a:ext cx="2623652" cy="628650"/>
          </a:xfrm>
          <a:prstGeom prst="chevron">
            <a:avLst>
              <a:gd name="adj" fmla="val 39818"/>
            </a:avLst>
          </a:prstGeom>
          <a:solidFill>
            <a:srgbClr val="002F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决策变量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314E2EDD-1558-6157-32DF-73BF549D4179}"/>
              </a:ext>
            </a:extLst>
          </p:cNvPr>
          <p:cNvSpPr/>
          <p:nvPr/>
        </p:nvSpPr>
        <p:spPr>
          <a:xfrm>
            <a:off x="5975741" y="1170082"/>
            <a:ext cx="340182" cy="340182"/>
          </a:xfrm>
          <a:prstGeom prst="ellipse">
            <a:avLst/>
          </a:prstGeom>
          <a:solidFill>
            <a:srgbClr val="002F7C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1695ACC-52B3-54AE-BE86-D7D8DF5E0272}"/>
              </a:ext>
            </a:extLst>
          </p:cNvPr>
          <p:cNvSpPr/>
          <p:nvPr/>
        </p:nvSpPr>
        <p:spPr>
          <a:xfrm>
            <a:off x="998896" y="6233457"/>
            <a:ext cx="10387815" cy="460983"/>
          </a:xfrm>
          <a:prstGeom prst="rect">
            <a:avLst/>
          </a:prstGeom>
          <a:solidFill>
            <a:srgbClr val="002F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在固定需求下，本质上是</a:t>
            </a:r>
            <a:r>
              <a:rPr lang="zh-CN" altLang="en-US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一个确定的编组计划</a:t>
            </a:r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，包含每个车站的编组计划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3D102C43-3FAA-BEC7-88F4-83C8F41ECC8D}"/>
                  </a:ext>
                </a:extLst>
              </p:cNvPr>
              <p:cNvSpPr txBox="1"/>
              <p:nvPr/>
            </p:nvSpPr>
            <p:spPr>
              <a:xfrm>
                <a:off x="700934" y="5123098"/>
                <a:ext cx="2802947" cy="70352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</m:sub>
                        <m:sup/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m:rPr>
                                  <m:brk m:alnAt="7"/>
                                </m:rP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𝑉</m:t>
                              </m:r>
                            </m:sub>
                            <m:sup/>
                            <m:e>
                              <m:d>
                                <m:d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  <m:sup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  <m:sSub>
                            <m:sSub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3D102C43-3FAA-BEC7-88F4-83C8F41ECC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934" y="5123098"/>
                <a:ext cx="2802947" cy="70352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27D635EB-ED50-D5BE-7D19-9ACB3031C898}"/>
                  </a:ext>
                </a:extLst>
              </p:cNvPr>
              <p:cNvSpPr txBox="1"/>
              <p:nvPr/>
            </p:nvSpPr>
            <p:spPr>
              <a:xfrm>
                <a:off x="117164" y="3909211"/>
                <a:ext cx="4527458" cy="70352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sub>
                        <m:sup/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/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Sup>
                                <m:sSubSup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  <m:sup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bSup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≥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≤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/>
                                <m:e>
                                  <m:sSubSup>
                                    <m:sSubSup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𝑚𝑛</m:t>
                                      </m:r>
                                    </m:sub>
                                    <m:sup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p>
                                  </m:sSubSup>
                                </m:e>
                              </m:nary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  <m:sSubSup>
                            <m:sSubSup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节</m:t>
                              </m:r>
                            </m:sub>
                            <m:sup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b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27D635EB-ED50-D5BE-7D19-9ACB3031C8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164" y="3909211"/>
                <a:ext cx="4527458" cy="70352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68B9530F-C127-30F7-C0FF-55DA412A56B7}"/>
                  </a:ext>
                </a:extLst>
              </p:cNvPr>
              <p:cNvSpPr txBox="1"/>
              <p:nvPr/>
            </p:nvSpPr>
            <p:spPr>
              <a:xfrm>
                <a:off x="384681" y="2682948"/>
                <a:ext cx="3805016" cy="71590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sub>
                        <m:sup/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&gt;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&gt;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/>
                                <m:e>
                                  <m:sSubSup>
                                    <m:sSubSup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  <m:sup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p>
                                  </m:sSubSup>
                                </m:e>
                              </m:nary>
                            </m:e>
                          </m:d>
                          <m:sSup>
                            <m:s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𝐶𝑚</m:t>
                              </m:r>
                            </m:e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68B9530F-C127-30F7-C0FF-55DA412A56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681" y="2682948"/>
                <a:ext cx="3805016" cy="71590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文本框 32">
            <a:extLst>
              <a:ext uri="{FF2B5EF4-FFF2-40B4-BE49-F238E27FC236}">
                <a16:creationId xmlns:a16="http://schemas.microsoft.com/office/drawing/2014/main" id="{F7E643D7-4F19-659D-0DF5-B59941F4AB67}"/>
              </a:ext>
            </a:extLst>
          </p:cNvPr>
          <p:cNvSpPr txBox="1"/>
          <p:nvPr/>
        </p:nvSpPr>
        <p:spPr>
          <a:xfrm>
            <a:off x="1657102" y="2258632"/>
            <a:ext cx="1013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 err="1">
                <a:solidFill>
                  <a:srgbClr val="C00000"/>
                </a:solidFill>
              </a:rPr>
              <a:t>i</a:t>
            </a:r>
            <a:r>
              <a:rPr lang="en-US" altLang="zh-CN" sz="1400" b="1" dirty="0">
                <a:solidFill>
                  <a:srgbClr val="C00000"/>
                </a:solidFill>
              </a:rPr>
              <a:t>-j</a:t>
            </a:r>
            <a:r>
              <a:rPr lang="zh-CN" altLang="en-US" sz="1400" b="1" dirty="0">
                <a:solidFill>
                  <a:srgbClr val="C00000"/>
                </a:solidFill>
              </a:rPr>
              <a:t>直达车</a:t>
            </a:r>
            <a:endParaRPr lang="en-US" altLang="zh-CN" sz="1400" b="1" dirty="0">
              <a:solidFill>
                <a:srgbClr val="C00000"/>
              </a:solidFill>
            </a:endParaRPr>
          </a:p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（</a:t>
            </a:r>
            <a:r>
              <a:rPr lang="en-US" altLang="zh-CN" sz="1400" b="1" dirty="0">
                <a:solidFill>
                  <a:srgbClr val="C00000"/>
                </a:solidFill>
              </a:rPr>
              <a:t>0-1</a:t>
            </a:r>
            <a:r>
              <a:rPr lang="zh-CN" altLang="en-US" sz="1400" b="1" dirty="0">
                <a:solidFill>
                  <a:srgbClr val="C00000"/>
                </a:solidFill>
              </a:rPr>
              <a:t>变量）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7D94F9-8DB7-5BAA-C725-B7A5EE72864B}"/>
              </a:ext>
            </a:extLst>
          </p:cNvPr>
          <p:cNvSpPr txBox="1"/>
          <p:nvPr/>
        </p:nvSpPr>
        <p:spPr>
          <a:xfrm>
            <a:off x="2622447" y="2134189"/>
            <a:ext cx="10133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首次在</a:t>
            </a:r>
            <a:r>
              <a:rPr lang="en-US" altLang="zh-CN" sz="1400" b="1" dirty="0">
                <a:solidFill>
                  <a:srgbClr val="C00000"/>
                </a:solidFill>
              </a:rPr>
              <a:t>k</a:t>
            </a:r>
            <a:r>
              <a:rPr lang="zh-CN" altLang="en-US" sz="1400" b="1" dirty="0">
                <a:solidFill>
                  <a:srgbClr val="C00000"/>
                </a:solidFill>
              </a:rPr>
              <a:t>改编的车</a:t>
            </a:r>
            <a:endParaRPr lang="en-US" altLang="zh-CN" sz="1400" b="1" dirty="0">
              <a:solidFill>
                <a:srgbClr val="C00000"/>
              </a:solidFill>
            </a:endParaRPr>
          </a:p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（</a:t>
            </a:r>
            <a:r>
              <a:rPr lang="en-US" altLang="zh-CN" sz="1400" b="1" dirty="0">
                <a:solidFill>
                  <a:srgbClr val="C00000"/>
                </a:solidFill>
              </a:rPr>
              <a:t>0-1</a:t>
            </a:r>
            <a:r>
              <a:rPr lang="zh-CN" altLang="en-US" sz="1400" b="1" dirty="0">
                <a:solidFill>
                  <a:srgbClr val="C00000"/>
                </a:solidFill>
              </a:rPr>
              <a:t>变量）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088C7141-1A59-4D16-5D5C-B673B8C037A2}"/>
              </a:ext>
            </a:extLst>
          </p:cNvPr>
          <p:cNvSpPr txBox="1"/>
          <p:nvPr/>
        </p:nvSpPr>
        <p:spPr>
          <a:xfrm>
            <a:off x="1884456" y="3599795"/>
            <a:ext cx="1013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 err="1">
                <a:solidFill>
                  <a:srgbClr val="C00000"/>
                </a:solidFill>
              </a:rPr>
              <a:t>i</a:t>
            </a:r>
            <a:r>
              <a:rPr lang="en-US" altLang="zh-CN" sz="1400" b="1" dirty="0">
                <a:solidFill>
                  <a:srgbClr val="C00000"/>
                </a:solidFill>
              </a:rPr>
              <a:t>-j</a:t>
            </a:r>
            <a:r>
              <a:rPr lang="zh-CN" altLang="en-US" sz="1400" b="1" dirty="0">
                <a:solidFill>
                  <a:srgbClr val="C00000"/>
                </a:solidFill>
              </a:rPr>
              <a:t>直达车</a:t>
            </a:r>
            <a:endParaRPr lang="en-US" altLang="zh-CN" sz="1400" b="1" dirty="0">
              <a:solidFill>
                <a:srgbClr val="C00000"/>
              </a:solidFill>
            </a:endParaRPr>
          </a:p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（车数）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D1079A9-C9B6-36EB-30CF-E7DC6BC99F24}"/>
              </a:ext>
            </a:extLst>
          </p:cNvPr>
          <p:cNvSpPr txBox="1"/>
          <p:nvPr/>
        </p:nvSpPr>
        <p:spPr>
          <a:xfrm>
            <a:off x="3077770" y="3384351"/>
            <a:ext cx="10133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首次在</a:t>
            </a:r>
            <a:r>
              <a:rPr lang="en-US" altLang="zh-CN" sz="1400" b="1" dirty="0">
                <a:solidFill>
                  <a:srgbClr val="C00000"/>
                </a:solidFill>
              </a:rPr>
              <a:t>k</a:t>
            </a:r>
            <a:r>
              <a:rPr lang="zh-CN" altLang="en-US" sz="1400" b="1" dirty="0">
                <a:solidFill>
                  <a:srgbClr val="C00000"/>
                </a:solidFill>
              </a:rPr>
              <a:t>改编的车</a:t>
            </a:r>
            <a:endParaRPr lang="en-US" altLang="zh-CN" sz="1400" b="1" dirty="0">
              <a:solidFill>
                <a:srgbClr val="C00000"/>
              </a:solidFill>
            </a:endParaRPr>
          </a:p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（车数）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E3E9454C-E011-0B10-51DA-50D0C3AD6ABD}"/>
              </a:ext>
            </a:extLst>
          </p:cNvPr>
          <p:cNvSpPr txBox="1"/>
          <p:nvPr/>
        </p:nvSpPr>
        <p:spPr>
          <a:xfrm>
            <a:off x="2055002" y="4775369"/>
            <a:ext cx="1230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经过</a:t>
            </a:r>
            <a:r>
              <a:rPr lang="en-US" altLang="zh-CN" sz="1400" b="1" dirty="0">
                <a:solidFill>
                  <a:srgbClr val="C00000"/>
                </a:solidFill>
              </a:rPr>
              <a:t>k</a:t>
            </a:r>
            <a:r>
              <a:rPr lang="zh-CN" altLang="en-US" sz="1400" b="1" dirty="0">
                <a:solidFill>
                  <a:srgbClr val="C00000"/>
                </a:solidFill>
              </a:rPr>
              <a:t>边的车</a:t>
            </a:r>
            <a:endParaRPr lang="en-US" altLang="zh-CN" sz="1400" b="1" dirty="0">
              <a:solidFill>
                <a:srgbClr val="C00000"/>
              </a:solidFill>
            </a:endParaRPr>
          </a:p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（车数）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41" name="箭头: 右 40">
            <a:extLst>
              <a:ext uri="{FF2B5EF4-FFF2-40B4-BE49-F238E27FC236}">
                <a16:creationId xmlns:a16="http://schemas.microsoft.com/office/drawing/2014/main" id="{F95A9EC7-2B0A-45CB-A053-5999DDFA31C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902019" y="4094071"/>
            <a:ext cx="386267" cy="282547"/>
          </a:xfrm>
          <a:prstGeom prst="rightArrow">
            <a:avLst/>
          </a:prstGeom>
          <a:solidFill>
            <a:srgbClr val="002F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809A1C26-512E-9F92-B06A-B773437766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03716" y="4309696"/>
            <a:ext cx="4808792" cy="1626804"/>
          </a:xfrm>
          <a:prstGeom prst="rect">
            <a:avLst/>
          </a:prstGeom>
        </p:spPr>
      </p:pic>
      <p:pic>
        <p:nvPicPr>
          <p:cNvPr id="44" name="图片 43">
            <a:extLst>
              <a:ext uri="{FF2B5EF4-FFF2-40B4-BE49-F238E27FC236}">
                <a16:creationId xmlns:a16="http://schemas.microsoft.com/office/drawing/2014/main" id="{E846F400-0558-51B5-227A-569C0E4B1D9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50590" y="2077236"/>
            <a:ext cx="2802947" cy="1659846"/>
          </a:xfrm>
          <a:prstGeom prst="rect">
            <a:avLst/>
          </a:prstGeom>
        </p:spPr>
      </p:pic>
      <p:sp>
        <p:nvSpPr>
          <p:cNvPr id="45" name="左大括号 44">
            <a:extLst>
              <a:ext uri="{FF2B5EF4-FFF2-40B4-BE49-F238E27FC236}">
                <a16:creationId xmlns:a16="http://schemas.microsoft.com/office/drawing/2014/main" id="{7D6641E7-9437-4F30-65F8-74741C7D0E02}"/>
              </a:ext>
            </a:extLst>
          </p:cNvPr>
          <p:cNvSpPr/>
          <p:nvPr/>
        </p:nvSpPr>
        <p:spPr>
          <a:xfrm>
            <a:off x="6544369" y="4376618"/>
            <a:ext cx="220113" cy="143427"/>
          </a:xfrm>
          <a:prstGeom prst="leftBrace">
            <a:avLst>
              <a:gd name="adj1" fmla="val 8333"/>
              <a:gd name="adj2" fmla="val 53985"/>
            </a:avLst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左大括号 45">
            <a:extLst>
              <a:ext uri="{FF2B5EF4-FFF2-40B4-BE49-F238E27FC236}">
                <a16:creationId xmlns:a16="http://schemas.microsoft.com/office/drawing/2014/main" id="{231C2C63-2E0D-9E5D-7737-0C7E01AF15CE}"/>
              </a:ext>
            </a:extLst>
          </p:cNvPr>
          <p:cNvSpPr/>
          <p:nvPr/>
        </p:nvSpPr>
        <p:spPr>
          <a:xfrm>
            <a:off x="6545580" y="4676775"/>
            <a:ext cx="220114" cy="411453"/>
          </a:xfrm>
          <a:prstGeom prst="leftBrac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左大括号 46">
            <a:extLst>
              <a:ext uri="{FF2B5EF4-FFF2-40B4-BE49-F238E27FC236}">
                <a16:creationId xmlns:a16="http://schemas.microsoft.com/office/drawing/2014/main" id="{7D89A7D5-430E-F93D-794C-D0142AD262C6}"/>
              </a:ext>
            </a:extLst>
          </p:cNvPr>
          <p:cNvSpPr/>
          <p:nvPr/>
        </p:nvSpPr>
        <p:spPr>
          <a:xfrm>
            <a:off x="6544368" y="5217371"/>
            <a:ext cx="220114" cy="609253"/>
          </a:xfrm>
          <a:prstGeom prst="leftBrac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3065331-EA0F-2A1C-9919-D731D9CD4B5D}"/>
              </a:ext>
            </a:extLst>
          </p:cNvPr>
          <p:cNvSpPr txBox="1"/>
          <p:nvPr/>
        </p:nvSpPr>
        <p:spPr>
          <a:xfrm>
            <a:off x="5206671" y="4269942"/>
            <a:ext cx="1419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C00000"/>
                </a:solidFill>
              </a:rPr>
              <a:t>1</a:t>
            </a:r>
            <a:r>
              <a:rPr lang="zh-CN" altLang="en-US" sz="1400" b="1" dirty="0">
                <a:solidFill>
                  <a:srgbClr val="C00000"/>
                </a:solidFill>
              </a:rPr>
              <a:t>站的编组计划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44BFCD6-0535-20BD-512F-F6D4EB2BCC27}"/>
              </a:ext>
            </a:extLst>
          </p:cNvPr>
          <p:cNvSpPr txBox="1"/>
          <p:nvPr/>
        </p:nvSpPr>
        <p:spPr>
          <a:xfrm>
            <a:off x="5206670" y="4720787"/>
            <a:ext cx="1419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C00000"/>
                </a:solidFill>
              </a:rPr>
              <a:t>2</a:t>
            </a:r>
            <a:r>
              <a:rPr lang="zh-CN" altLang="en-US" sz="1400" b="1" dirty="0">
                <a:solidFill>
                  <a:srgbClr val="C00000"/>
                </a:solidFill>
              </a:rPr>
              <a:t>站的编组计划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C2296C4B-7F73-3B42-4512-3F797B141B46}"/>
              </a:ext>
            </a:extLst>
          </p:cNvPr>
          <p:cNvSpPr txBox="1"/>
          <p:nvPr/>
        </p:nvSpPr>
        <p:spPr>
          <a:xfrm>
            <a:off x="5206669" y="5367958"/>
            <a:ext cx="1419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C00000"/>
                </a:solidFill>
              </a:rPr>
              <a:t>3</a:t>
            </a:r>
            <a:r>
              <a:rPr lang="zh-CN" altLang="en-US" sz="1400" b="1" dirty="0">
                <a:solidFill>
                  <a:srgbClr val="C00000"/>
                </a:solidFill>
              </a:rPr>
              <a:t>站的编组计划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D5F80AE3-DFB9-8ED8-B1F5-33CA358655C8}"/>
              </a:ext>
            </a:extLst>
          </p:cNvPr>
          <p:cNvSpPr txBox="1"/>
          <p:nvPr/>
        </p:nvSpPr>
        <p:spPr>
          <a:xfrm>
            <a:off x="6778384" y="3990987"/>
            <a:ext cx="1419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发站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565138C7-96CB-5BB2-51AC-F375F455CC37}"/>
              </a:ext>
            </a:extLst>
          </p:cNvPr>
          <p:cNvSpPr txBox="1"/>
          <p:nvPr/>
        </p:nvSpPr>
        <p:spPr>
          <a:xfrm>
            <a:off x="7997584" y="3996485"/>
            <a:ext cx="1419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到站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CA4F1C95-7735-862E-0D5B-A719D759A44E}"/>
              </a:ext>
            </a:extLst>
          </p:cNvPr>
          <p:cNvSpPr txBox="1"/>
          <p:nvPr/>
        </p:nvSpPr>
        <p:spPr>
          <a:xfrm>
            <a:off x="9216784" y="3982909"/>
            <a:ext cx="1419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路径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EAE069A3-C48D-7561-C6E6-4D54092A2447}"/>
              </a:ext>
            </a:extLst>
          </p:cNvPr>
          <p:cNvSpPr txBox="1"/>
          <p:nvPr/>
        </p:nvSpPr>
        <p:spPr>
          <a:xfrm>
            <a:off x="10431217" y="3996485"/>
            <a:ext cx="15590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</a:rPr>
              <a:t>首次改编于某站</a:t>
            </a:r>
            <a:endParaRPr lang="en-US" altLang="zh-CN" sz="1400" b="1" dirty="0">
              <a:solidFill>
                <a:srgbClr val="C00000"/>
              </a:solidFill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B359CDBE-7ECA-2E58-5893-F2CB4EE123F5}"/>
              </a:ext>
            </a:extLst>
          </p:cNvPr>
          <p:cNvSpPr txBox="1"/>
          <p:nvPr/>
        </p:nvSpPr>
        <p:spPr>
          <a:xfrm>
            <a:off x="8490123" y="2482746"/>
            <a:ext cx="30922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C00000"/>
                </a:solidFill>
              </a:rPr>
              <a:t>单一方向上</a:t>
            </a:r>
            <a:endParaRPr lang="en-US" altLang="zh-CN" sz="2400" b="1" dirty="0">
              <a:solidFill>
                <a:srgbClr val="C00000"/>
              </a:solidFill>
            </a:endParaRPr>
          </a:p>
          <a:p>
            <a:pPr algn="ctr"/>
            <a:r>
              <a:rPr lang="zh-CN" altLang="en-US" sz="2400" b="1" dirty="0">
                <a:solidFill>
                  <a:srgbClr val="C00000"/>
                </a:solidFill>
              </a:rPr>
              <a:t>下游车站编号小</a:t>
            </a:r>
            <a:endParaRPr lang="en-US" altLang="zh-CN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8574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E7FDB3E4-4EC7-A4E0-F015-B00866AC39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547"/>
          <a:stretch/>
        </p:blipFill>
        <p:spPr>
          <a:xfrm>
            <a:off x="0" y="5301966"/>
            <a:ext cx="2671623" cy="1556034"/>
          </a:xfrm>
          <a:prstGeom prst="rect">
            <a:avLst/>
          </a:prstGeom>
        </p:spPr>
      </p:pic>
      <p:sp>
        <p:nvSpPr>
          <p:cNvPr id="18" name="TextBox 13"/>
          <p:cNvSpPr txBox="1">
            <a:spLocks noChangeArrowheads="1"/>
          </p:cNvSpPr>
          <p:nvPr/>
        </p:nvSpPr>
        <p:spPr bwMode="auto">
          <a:xfrm>
            <a:off x="1173112" y="379745"/>
            <a:ext cx="1003938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6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 </a:t>
            </a:r>
            <a:r>
              <a:rPr lang="zh-CN" altLang="en-US" sz="2600" b="1" cap="all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模型建立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99644" y="9369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+mn-ea"/>
              <a:cs typeface="+mn-cs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824682" y="0"/>
            <a:ext cx="175443" cy="628650"/>
          </a:xfrm>
          <a:prstGeom prst="rect">
            <a:avLst/>
          </a:prstGeom>
          <a:solidFill>
            <a:srgbClr val="8299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箭头: V 形 1"/>
          <p:cNvSpPr/>
          <p:nvPr/>
        </p:nvSpPr>
        <p:spPr>
          <a:xfrm>
            <a:off x="334683" y="1296374"/>
            <a:ext cx="2623652" cy="628650"/>
          </a:xfrm>
          <a:prstGeom prst="chevron">
            <a:avLst>
              <a:gd name="adj" fmla="val 39818"/>
            </a:avLst>
          </a:prstGeom>
          <a:solidFill>
            <a:srgbClr val="002F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问题描述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95845" y="1202917"/>
            <a:ext cx="340182" cy="340182"/>
          </a:xfrm>
          <a:prstGeom prst="ellipse">
            <a:avLst/>
          </a:prstGeom>
          <a:solidFill>
            <a:srgbClr val="002F7C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箭头: V 形 3"/>
          <p:cNvSpPr/>
          <p:nvPr/>
        </p:nvSpPr>
        <p:spPr>
          <a:xfrm>
            <a:off x="3239898" y="1291254"/>
            <a:ext cx="2623652" cy="628650"/>
          </a:xfrm>
          <a:prstGeom prst="chevron">
            <a:avLst>
              <a:gd name="adj" fmla="val 39818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8FAAD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目标函数</a:t>
            </a:r>
          </a:p>
        </p:txBody>
      </p:sp>
      <p:sp>
        <p:nvSpPr>
          <p:cNvPr id="9" name="椭圆 8"/>
          <p:cNvSpPr/>
          <p:nvPr/>
        </p:nvSpPr>
        <p:spPr>
          <a:xfrm>
            <a:off x="3097173" y="1126283"/>
            <a:ext cx="340182" cy="340182"/>
          </a:xfrm>
          <a:prstGeom prst="ellipse">
            <a:avLst/>
          </a:prstGeom>
          <a:solidFill>
            <a:srgbClr val="002F7C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9" name="箭头: V 形 18"/>
          <p:cNvSpPr/>
          <p:nvPr/>
        </p:nvSpPr>
        <p:spPr>
          <a:xfrm>
            <a:off x="6120391" y="1296374"/>
            <a:ext cx="2623652" cy="628650"/>
          </a:xfrm>
          <a:prstGeom prst="chevron">
            <a:avLst>
              <a:gd name="adj" fmla="val 39818"/>
            </a:avLst>
          </a:prstGeom>
          <a:solidFill>
            <a:srgbClr val="002F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决策变量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5975741" y="1170082"/>
            <a:ext cx="340182" cy="340182"/>
          </a:xfrm>
          <a:prstGeom prst="ellipse">
            <a:avLst/>
          </a:prstGeom>
          <a:solidFill>
            <a:srgbClr val="002F7C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2" name="箭头: V 形 21"/>
          <p:cNvSpPr/>
          <p:nvPr/>
        </p:nvSpPr>
        <p:spPr>
          <a:xfrm>
            <a:off x="8960609" y="1296374"/>
            <a:ext cx="2762934" cy="628650"/>
          </a:xfrm>
          <a:prstGeom prst="chevron">
            <a:avLst>
              <a:gd name="adj" fmla="val 39818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8FAAD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约束条件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8732665" y="1170082"/>
            <a:ext cx="340182" cy="340182"/>
          </a:xfrm>
          <a:prstGeom prst="ellipse">
            <a:avLst/>
          </a:prstGeom>
          <a:solidFill>
            <a:srgbClr val="002F7C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59100A1-747F-E10D-913C-B6CA2310BF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53" b="9346"/>
          <a:stretch/>
        </p:blipFill>
        <p:spPr>
          <a:xfrm>
            <a:off x="2673520" y="5304468"/>
            <a:ext cx="2623652" cy="141060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E8DFADD-77FC-A8E6-E907-E9B000005D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2671623" y="1919904"/>
            <a:ext cx="2627445" cy="3321424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9F939F6F-080D-BF02-4211-9AB6BF45CA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0" y="2089338"/>
            <a:ext cx="2627445" cy="3212628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CE01B5C3-B26F-E156-E3E6-4FF6D78BEC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240"/>
          <a:stretch/>
        </p:blipFill>
        <p:spPr>
          <a:xfrm>
            <a:off x="47971" y="1922534"/>
            <a:ext cx="2623652" cy="165553"/>
          </a:xfrm>
          <a:prstGeom prst="rect">
            <a:avLst/>
          </a:prstGeom>
        </p:spPr>
      </p:pic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ABABB812-2986-766E-9B88-93C5CCFD0FB5}"/>
              </a:ext>
            </a:extLst>
          </p:cNvPr>
          <p:cNvCxnSpPr>
            <a:cxnSpLocks/>
          </p:cNvCxnSpPr>
          <p:nvPr/>
        </p:nvCxnSpPr>
        <p:spPr>
          <a:xfrm>
            <a:off x="0" y="5102352"/>
            <a:ext cx="52971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33E47E60-1B2A-48AC-4360-5A58E20ABAF4}"/>
              </a:ext>
            </a:extLst>
          </p:cNvPr>
          <p:cNvCxnSpPr>
            <a:cxnSpLocks/>
          </p:cNvCxnSpPr>
          <p:nvPr/>
        </p:nvCxnSpPr>
        <p:spPr>
          <a:xfrm>
            <a:off x="0" y="1919904"/>
            <a:ext cx="52971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9728DE38-210A-FAD9-B71D-E842A15A680D}"/>
              </a:ext>
            </a:extLst>
          </p:cNvPr>
          <p:cNvCxnSpPr>
            <a:cxnSpLocks/>
          </p:cNvCxnSpPr>
          <p:nvPr/>
        </p:nvCxnSpPr>
        <p:spPr>
          <a:xfrm>
            <a:off x="-21141" y="6850380"/>
            <a:ext cx="52971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图片 55">
            <a:extLst>
              <a:ext uri="{FF2B5EF4-FFF2-40B4-BE49-F238E27FC236}">
                <a16:creationId xmlns:a16="http://schemas.microsoft.com/office/drawing/2014/main" id="{25CAE099-1EAA-CC0F-66C0-58E13A0B94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45832" y="4259210"/>
            <a:ext cx="5297172" cy="2455861"/>
          </a:xfrm>
          <a:prstGeom prst="rect">
            <a:avLst/>
          </a:prstGeom>
        </p:spPr>
      </p:pic>
      <p:sp>
        <p:nvSpPr>
          <p:cNvPr id="59" name="箭头: 右 58">
            <a:extLst>
              <a:ext uri="{FF2B5EF4-FFF2-40B4-BE49-F238E27FC236}">
                <a16:creationId xmlns:a16="http://schemas.microsoft.com/office/drawing/2014/main" id="{7468D0E5-E5B0-65D8-E9B2-03A37F8E8A73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589474" y="3828715"/>
            <a:ext cx="386267" cy="282547"/>
          </a:xfrm>
          <a:prstGeom prst="rightArrow">
            <a:avLst/>
          </a:prstGeom>
          <a:solidFill>
            <a:srgbClr val="002F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DA5916F8-D109-24D6-D7A1-AABD6D7ABA01}"/>
              </a:ext>
            </a:extLst>
          </p:cNvPr>
          <p:cNvSpPr txBox="1"/>
          <p:nvPr/>
        </p:nvSpPr>
        <p:spPr>
          <a:xfrm>
            <a:off x="5616303" y="2046196"/>
            <a:ext cx="63562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/>
              <a:t>决策变量的设置已经满足了大部分约束条件</a:t>
            </a:r>
            <a:endParaRPr lang="en-US" altLang="zh-CN" sz="2400" b="1" dirty="0"/>
          </a:p>
          <a:p>
            <a:pPr algn="ctr"/>
            <a:r>
              <a:rPr lang="zh-CN" altLang="en-US" sz="1600" b="1" dirty="0"/>
              <a:t>（如车流不可分割、径路选择唯一、改编站在径路上等）</a:t>
            </a:r>
            <a:endParaRPr lang="en-US" altLang="zh-CN" sz="1600" b="1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5F01215E-9F59-37FD-156A-72C3EC449E9C}"/>
              </a:ext>
            </a:extLst>
          </p:cNvPr>
          <p:cNvSpPr txBox="1"/>
          <p:nvPr/>
        </p:nvSpPr>
        <p:spPr>
          <a:xfrm>
            <a:off x="5616303" y="3015392"/>
            <a:ext cx="63562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/>
              <a:t>主要约束条件：满足车站改编限制</a:t>
            </a:r>
            <a:endParaRPr lang="en-US" altLang="zh-CN" sz="2400" b="1" dirty="0"/>
          </a:p>
          <a:p>
            <a:pPr algn="ctr"/>
            <a:r>
              <a:rPr lang="zh-CN" altLang="en-US" sz="1600" b="1" dirty="0"/>
              <a:t>（忽略调车线数量约束和边容量限制约束等）</a:t>
            </a:r>
            <a:endParaRPr lang="en-US" altLang="zh-CN" sz="1600"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474654-D0B1-DF0B-4B33-A0E0AD6D58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57580771-E53D-BBC4-46B4-511EF9F7F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8948" y="2281287"/>
            <a:ext cx="5623356" cy="2780908"/>
          </a:xfrm>
        </p:spPr>
        <p:txBody>
          <a:bodyPr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</a:rPr>
              <a:t>1. 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</a:rPr>
              <a:t> 研究背景</a:t>
            </a: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br>
              <a:rPr lang="zh-CN" altLang="en-US" sz="2800" dirty="0"/>
            </a:b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2. 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 模型建立</a:t>
            </a: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 </a:t>
            </a:r>
            <a:b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r>
              <a:rPr lang="en-US" altLang="zh-CN" sz="2800" dirty="0">
                <a:solidFill>
                  <a:schemeClr val="tx1"/>
                </a:solidFill>
                <a:cs typeface="Times New Roman" panose="02020603050405020304" pitchFamily="18" charset="0"/>
              </a:rPr>
              <a:t>3. </a:t>
            </a:r>
            <a:r>
              <a:rPr lang="zh-CN" altLang="en-US" sz="2800" dirty="0">
                <a:solidFill>
                  <a:schemeClr val="tx1"/>
                </a:solidFill>
                <a:cs typeface="Times New Roman" panose="02020603050405020304" pitchFamily="18" charset="0"/>
              </a:rPr>
              <a:t> 优化算法</a:t>
            </a:r>
            <a:r>
              <a:rPr lang="en-US" altLang="zh-CN" sz="2800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b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4.  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模型求解</a:t>
            </a:r>
            <a:b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5.  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  <a:t>实例验证</a:t>
            </a:r>
            <a:br>
              <a:rPr lang="zh-CN" altLang="en-US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br>
              <a:rPr lang="en-US" altLang="zh-CN" sz="2800" dirty="0">
                <a:solidFill>
                  <a:schemeClr val="bg1">
                    <a:lumMod val="85000"/>
                  </a:schemeClr>
                </a:solidFill>
                <a:cs typeface="Times New Roman" panose="02020603050405020304" pitchFamily="18" charset="0"/>
              </a:rPr>
            </a:br>
            <a:endParaRPr lang="zh-CN" altLang="en-US" sz="2800" dirty="0">
              <a:solidFill>
                <a:schemeClr val="bg1">
                  <a:lumMod val="85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00328F1-19D1-4ADB-7BDB-95DFEA7E6F1D}"/>
              </a:ext>
            </a:extLst>
          </p:cNvPr>
          <p:cNvSpPr txBox="1"/>
          <p:nvPr/>
        </p:nvSpPr>
        <p:spPr>
          <a:xfrm>
            <a:off x="11232304" y="6414802"/>
            <a:ext cx="346570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16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endParaRPr kumimoji="0" lang="zh-CN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230743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7.16228346456694,&quot;left&quot;:510.32,&quot;top&quot;:119.54314960629922,&quot;width&quot;:416.43685039370075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7.16228346456694,&quot;left&quot;:510.32,&quot;top&quot;:119.54314960629922,&quot;width&quot;:416.43685039370075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7.16228346456694,&quot;left&quot;:510.32,&quot;top&quot;:119.54314960629922,&quot;width&quot;:416.43685039370075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7.16228346456694,&quot;left&quot;:510.32,&quot;top&quot;:119.54314960629922,&quot;width&quot;:416.43685039370075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7.16228346456694,&quot;left&quot;:510.32,&quot;top&quot;:119.54314960629922,&quot;width&quot;:416.43685039370075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7.16228346456694,&quot;left&quot;:510.32,&quot;top&quot;:119.54314960629922,&quot;width&quot;:416.43685039370075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7.16228346456694,&quot;left&quot;:510.32,&quot;top&quot;:119.54314960629922,&quot;width&quot;:416.43685039370075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7.16228346456694,&quot;left&quot;:510.32,&quot;top&quot;:119.54314960629922,&quot;width&quot;:416.43685039370075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solidFill>
          <a:schemeClr val="accent1">
            <a:lumMod val="60000"/>
            <a:lumOff val="40000"/>
          </a:schemeClr>
        </a:solidFill>
      </a:spPr>
      <a:bodyPr wrap="square" rtlCol="0">
        <a:noAutofit/>
      </a:bodyPr>
      <a:lstStyle>
        <a:defPPr marL="285750" indent="-285750">
          <a:buFont typeface="Wingdings" panose="05000000000000000000" charset="0"/>
          <a:buChar char="l"/>
          <a:defRPr lang="zh-CN" altLang="en-US" sz="1400" dirty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655</TotalTime>
  <Words>1161</Words>
  <Application>Microsoft Office PowerPoint</Application>
  <PresentationFormat>宽屏</PresentationFormat>
  <Paragraphs>259</Paragraphs>
  <Slides>18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28" baseType="lpstr">
      <vt:lpstr>等线</vt:lpstr>
      <vt:lpstr>等线 Light</vt:lpstr>
      <vt:lpstr>微软雅黑</vt:lpstr>
      <vt:lpstr>Arial</vt:lpstr>
      <vt:lpstr>Calibri</vt:lpstr>
      <vt:lpstr>Cambria Math</vt:lpstr>
      <vt:lpstr>Times New Roman</vt:lpstr>
      <vt:lpstr>Wingdings</vt:lpstr>
      <vt:lpstr>Office 主题</vt:lpstr>
      <vt:lpstr>2_Office 主题​​</vt:lpstr>
      <vt:lpstr>基于ISA-Ga算法优化车 流径路和列车编组计划</vt:lpstr>
      <vt:lpstr>1.  研究背景  2.  模型建立  3.  优化算法  4.  模型求解 5.  实例验证  </vt:lpstr>
      <vt:lpstr>PowerPoint 演示文稿</vt:lpstr>
      <vt:lpstr>1.  研究背景  2.  模型建立  3.  优化算法  4.  模型求解 5.  实例验证  </vt:lpstr>
      <vt:lpstr>PowerPoint 演示文稿</vt:lpstr>
      <vt:lpstr>PowerPoint 演示文稿</vt:lpstr>
      <vt:lpstr>PowerPoint 演示文稿</vt:lpstr>
      <vt:lpstr>PowerPoint 演示文稿</vt:lpstr>
      <vt:lpstr>1.  研究背景  2.  模型建立  3.  优化算法  4.  模型求解 5.  实例验证  </vt:lpstr>
      <vt:lpstr>PowerPoint 演示文稿</vt:lpstr>
      <vt:lpstr>1.  研究背景  2.  模型建立  3.  优化算法  4.  模型求解 5.  实例验证  </vt:lpstr>
      <vt:lpstr>PowerPoint 演示文稿</vt:lpstr>
      <vt:lpstr>PowerPoint 演示文稿</vt:lpstr>
      <vt:lpstr>PowerPoint 演示文稿</vt:lpstr>
      <vt:lpstr>PowerPoint 演示文稿</vt:lpstr>
      <vt:lpstr>1.  研究背景  2.  模型建立  3.  优化算法  4.  模型求解 5.  实例验证  </vt:lpstr>
      <vt:lpstr>PowerPoint 演示文稿</vt:lpstr>
      <vt:lpstr>谢谢！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Frdm Zheng</dc:creator>
  <cp:lastModifiedBy>郑Freedom</cp:lastModifiedBy>
  <cp:revision>3</cp:revision>
  <dcterms:created xsi:type="dcterms:W3CDTF">2025-05-14T00:15:21Z</dcterms:created>
  <dcterms:modified xsi:type="dcterms:W3CDTF">2025-05-14T03:45:45Z</dcterms:modified>
</cp:coreProperties>
</file>

<file path=docProps/thumbnail.jpeg>
</file>